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66" r:id="rId3"/>
    <p:sldId id="288" r:id="rId4"/>
    <p:sldId id="268" r:id="rId5"/>
    <p:sldId id="269" r:id="rId6"/>
    <p:sldId id="273" r:id="rId7"/>
    <p:sldId id="270" r:id="rId8"/>
    <p:sldId id="274" r:id="rId9"/>
    <p:sldId id="271" r:id="rId10"/>
    <p:sldId id="272" r:id="rId11"/>
    <p:sldId id="275" r:id="rId12"/>
    <p:sldId id="276" r:id="rId13"/>
    <p:sldId id="280" r:id="rId14"/>
    <p:sldId id="281" r:id="rId15"/>
    <p:sldId id="277" r:id="rId16"/>
    <p:sldId id="286" r:id="rId17"/>
    <p:sldId id="287" r:id="rId18"/>
    <p:sldId id="279" r:id="rId19"/>
    <p:sldId id="278" r:id="rId20"/>
    <p:sldId id="282" r:id="rId21"/>
    <p:sldId id="283" r:id="rId22"/>
    <p:sldId id="284" r:id="rId2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userDrawn="1">
          <p15:clr>
            <a:srgbClr val="A4A3A4"/>
          </p15:clr>
        </p15:guide>
        <p15:guide id="2" orient="horz"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5" roundtripDataSignature="AMtx7midCd7amjMp0Jc9QcBJstJexaaK8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463" autoAdjust="0"/>
  </p:normalViewPr>
  <p:slideViewPr>
    <p:cSldViewPr snapToGrid="0">
      <p:cViewPr varScale="1">
        <p:scale>
          <a:sx n="109" d="100"/>
          <a:sy n="109" d="100"/>
        </p:scale>
        <p:origin x="3294" y="108"/>
      </p:cViewPr>
      <p:guideLst>
        <p:guide pos="288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 name="Google Shape;4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 name="Google Shape;5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47878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 name="Google Shape;5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72165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 name="Google Shape;5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60422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 name="Google Shape;5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10756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 name="Google Shape;5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81449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 name="Google Shape;5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08753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 name="Google Shape;5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42337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 name="Google Shape;5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24383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 name="Google Shape;5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0177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 name="Google Shape;5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4358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 name="Google Shape;5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47776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 name="Google Shape;5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83225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 name="Google Shape;5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37772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 name="Google Shape;5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1941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 name="Google Shape;5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97362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 name="Google Shape;5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56474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 name="Google Shape;5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7776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 name="Google Shape;5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97649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 name="Google Shape;5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50704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 name="Google Shape;5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97697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 name="Google Shape;5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069018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4"/>
          <p:cNvSpPr txBox="1">
            <a:spLocks noGrp="1"/>
          </p:cNvSpPr>
          <p:nvPr>
            <p:ph type="ctrTitle"/>
          </p:nvPr>
        </p:nvSpPr>
        <p:spPr>
          <a:xfrm>
            <a:off x="1049154" y="2481371"/>
            <a:ext cx="7045800" cy="12225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4500"/>
              <a:buFont typeface="Roboto Slab"/>
              <a:buNone/>
              <a:defRPr sz="4500" b="1"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4"/>
          <p:cNvSpPr txBox="1">
            <a:spLocks noGrp="1"/>
          </p:cNvSpPr>
          <p:nvPr>
            <p:ph type="subTitle" idx="1"/>
          </p:nvPr>
        </p:nvSpPr>
        <p:spPr>
          <a:xfrm>
            <a:off x="1049154" y="3872045"/>
            <a:ext cx="7045800" cy="625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accent1"/>
              </a:buClr>
              <a:buSzPts val="2200"/>
              <a:buFont typeface="Arial"/>
              <a:buNone/>
              <a:defRPr sz="2200" b="0" i="0" u="none" strike="noStrike" cap="none">
                <a:solidFill>
                  <a:schemeClr val="accent1"/>
                </a:solidFill>
                <a:latin typeface="Roboto"/>
                <a:ea typeface="Roboto"/>
                <a:cs typeface="Roboto"/>
                <a:sym typeface="Roboto"/>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Google Shape;14;p4"/>
          <p:cNvSpPr/>
          <p:nvPr/>
        </p:nvSpPr>
        <p:spPr>
          <a:xfrm>
            <a:off x="6727372" y="6019800"/>
            <a:ext cx="2418264" cy="837405"/>
          </a:xfrm>
          <a:custGeom>
            <a:avLst/>
            <a:gdLst/>
            <a:ahLst/>
            <a:cxnLst/>
            <a:rect l="l" t="t" r="r" b="b"/>
            <a:pathLst>
              <a:path w="4910180" h="1179444" extrusionOk="0">
                <a:moveTo>
                  <a:pt x="0" y="1179444"/>
                </a:moveTo>
                <a:lnTo>
                  <a:pt x="4909932" y="0"/>
                </a:lnTo>
                <a:cubicBezTo>
                  <a:pt x="4912140" y="375478"/>
                  <a:pt x="4898845" y="795629"/>
                  <a:pt x="4901053" y="1171107"/>
                </a:cubicBezTo>
                <a:lnTo>
                  <a:pt x="0" y="1179444"/>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 name="Google Shape;15;p4"/>
          <p:cNvPicPr preferRelativeResize="0"/>
          <p:nvPr/>
        </p:nvPicPr>
        <p:blipFill rotWithShape="1">
          <a:blip r:embed="rId2">
            <a:alphaModFix/>
          </a:blip>
          <a:srcRect/>
          <a:stretch/>
        </p:blipFill>
        <p:spPr>
          <a:xfrm>
            <a:off x="8265602" y="6234915"/>
            <a:ext cx="713480" cy="322307"/>
          </a:xfrm>
          <a:prstGeom prst="rect">
            <a:avLst/>
          </a:prstGeom>
          <a:noFill/>
          <a:ln>
            <a:noFill/>
          </a:ln>
        </p:spPr>
      </p:pic>
      <p:pic>
        <p:nvPicPr>
          <p:cNvPr id="16" name="Google Shape;16;p4"/>
          <p:cNvPicPr preferRelativeResize="0"/>
          <p:nvPr/>
        </p:nvPicPr>
        <p:blipFill rotWithShape="1">
          <a:blip r:embed="rId3">
            <a:alphaModFix/>
          </a:blip>
          <a:srcRect/>
          <a:stretch/>
        </p:blipFill>
        <p:spPr>
          <a:xfrm>
            <a:off x="194191" y="222971"/>
            <a:ext cx="1610117" cy="54426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628650" y="1143003"/>
            <a:ext cx="7886700" cy="685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1"/>
              </a:buClr>
              <a:buSzPts val="4400"/>
              <a:buFont typeface="Roboto Slab"/>
              <a:buNone/>
              <a:defRPr sz="4400" b="1"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Google Shape;19;p5"/>
          <p:cNvSpPr txBox="1">
            <a:spLocks noGrp="1"/>
          </p:cNvSpPr>
          <p:nvPr>
            <p:ph type="body" idx="1"/>
          </p:nvPr>
        </p:nvSpPr>
        <p:spPr>
          <a:xfrm>
            <a:off x="628650" y="1956257"/>
            <a:ext cx="7886700" cy="4183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5"/>
          <p:cNvSpPr/>
          <p:nvPr/>
        </p:nvSpPr>
        <p:spPr>
          <a:xfrm>
            <a:off x="6727372" y="6019800"/>
            <a:ext cx="2418264" cy="837405"/>
          </a:xfrm>
          <a:custGeom>
            <a:avLst/>
            <a:gdLst/>
            <a:ahLst/>
            <a:cxnLst/>
            <a:rect l="l" t="t" r="r" b="b"/>
            <a:pathLst>
              <a:path w="4910180" h="1179444" extrusionOk="0">
                <a:moveTo>
                  <a:pt x="0" y="1179444"/>
                </a:moveTo>
                <a:lnTo>
                  <a:pt x="4909932" y="0"/>
                </a:lnTo>
                <a:cubicBezTo>
                  <a:pt x="4912140" y="375478"/>
                  <a:pt x="4898845" y="795629"/>
                  <a:pt x="4901053" y="1171107"/>
                </a:cubicBezTo>
                <a:lnTo>
                  <a:pt x="0" y="1179444"/>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 name="Google Shape;21;p5"/>
          <p:cNvPicPr preferRelativeResize="0"/>
          <p:nvPr/>
        </p:nvPicPr>
        <p:blipFill rotWithShape="1">
          <a:blip r:embed="rId2">
            <a:alphaModFix/>
          </a:blip>
          <a:srcRect/>
          <a:stretch/>
        </p:blipFill>
        <p:spPr>
          <a:xfrm>
            <a:off x="8265602" y="6234915"/>
            <a:ext cx="713480" cy="322307"/>
          </a:xfrm>
          <a:prstGeom prst="rect">
            <a:avLst/>
          </a:prstGeom>
          <a:noFill/>
          <a:ln>
            <a:noFill/>
          </a:ln>
        </p:spPr>
      </p:pic>
      <p:pic>
        <p:nvPicPr>
          <p:cNvPr id="22" name="Google Shape;22;p5"/>
          <p:cNvPicPr preferRelativeResize="0"/>
          <p:nvPr/>
        </p:nvPicPr>
        <p:blipFill rotWithShape="1">
          <a:blip r:embed="rId3">
            <a:alphaModFix/>
          </a:blip>
          <a:srcRect/>
          <a:stretch/>
        </p:blipFill>
        <p:spPr>
          <a:xfrm>
            <a:off x="194191" y="222971"/>
            <a:ext cx="1610117" cy="54426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629841" y="1077687"/>
            <a:ext cx="7886700" cy="6783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1"/>
              </a:buClr>
              <a:buSzPts val="4400"/>
              <a:buFont typeface="Roboto Slab"/>
              <a:buNone/>
              <a:defRPr sz="4400" b="1"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 name="Google Shape;25;p6"/>
          <p:cNvSpPr txBox="1">
            <a:spLocks noGrp="1"/>
          </p:cNvSpPr>
          <p:nvPr>
            <p:ph type="body" idx="1"/>
          </p:nvPr>
        </p:nvSpPr>
        <p:spPr>
          <a:xfrm>
            <a:off x="629841" y="1746479"/>
            <a:ext cx="3868200" cy="823800"/>
          </a:xfrm>
          <a:prstGeom prst="rect">
            <a:avLst/>
          </a:prstGeom>
          <a:noFill/>
          <a:ln>
            <a:noFill/>
          </a:ln>
        </p:spPr>
        <p:txBody>
          <a:bodyPr spcFirstLastPara="1" wrap="square" lIns="91425" tIns="45700" rIns="91425" bIns="45700" anchor="b" anchorCtr="0">
            <a:noAutofit/>
          </a:bodyPr>
          <a:lstStyle>
            <a:lvl1pPr marL="457200" marR="0" lvl="0" indent="-228600" algn="ctr"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Roboto"/>
                <a:ea typeface="Roboto"/>
                <a:cs typeface="Roboto"/>
                <a:sym typeface="Roboto"/>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6" name="Google Shape;26;p6"/>
          <p:cNvSpPr txBox="1">
            <a:spLocks noGrp="1"/>
          </p:cNvSpPr>
          <p:nvPr>
            <p:ph type="body" idx="2"/>
          </p:nvPr>
        </p:nvSpPr>
        <p:spPr>
          <a:xfrm>
            <a:off x="629841" y="2570391"/>
            <a:ext cx="38682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6"/>
          <p:cNvSpPr txBox="1">
            <a:spLocks noGrp="1"/>
          </p:cNvSpPr>
          <p:nvPr>
            <p:ph type="body" idx="3"/>
          </p:nvPr>
        </p:nvSpPr>
        <p:spPr>
          <a:xfrm>
            <a:off x="4629150" y="1746479"/>
            <a:ext cx="3887400" cy="823800"/>
          </a:xfrm>
          <a:prstGeom prst="rect">
            <a:avLst/>
          </a:prstGeom>
          <a:noFill/>
          <a:ln>
            <a:noFill/>
          </a:ln>
        </p:spPr>
        <p:txBody>
          <a:bodyPr spcFirstLastPara="1" wrap="square" lIns="91425" tIns="45700" rIns="91425" bIns="45700" anchor="b" anchorCtr="0">
            <a:noAutofit/>
          </a:bodyPr>
          <a:lstStyle>
            <a:lvl1pPr marL="457200" marR="0" lvl="0" indent="-228600" algn="ctr"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Roboto"/>
                <a:ea typeface="Roboto"/>
                <a:cs typeface="Roboto"/>
                <a:sym typeface="Roboto"/>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8" name="Google Shape;28;p6"/>
          <p:cNvSpPr txBox="1">
            <a:spLocks noGrp="1"/>
          </p:cNvSpPr>
          <p:nvPr>
            <p:ph type="body" idx="4"/>
          </p:nvPr>
        </p:nvSpPr>
        <p:spPr>
          <a:xfrm>
            <a:off x="4629150" y="2570391"/>
            <a:ext cx="3887400" cy="3684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6"/>
          <p:cNvSpPr/>
          <p:nvPr/>
        </p:nvSpPr>
        <p:spPr>
          <a:xfrm>
            <a:off x="6727372" y="6019800"/>
            <a:ext cx="2418264" cy="837405"/>
          </a:xfrm>
          <a:custGeom>
            <a:avLst/>
            <a:gdLst/>
            <a:ahLst/>
            <a:cxnLst/>
            <a:rect l="l" t="t" r="r" b="b"/>
            <a:pathLst>
              <a:path w="4910180" h="1179444" extrusionOk="0">
                <a:moveTo>
                  <a:pt x="0" y="1179444"/>
                </a:moveTo>
                <a:lnTo>
                  <a:pt x="4909932" y="0"/>
                </a:lnTo>
                <a:cubicBezTo>
                  <a:pt x="4912140" y="375478"/>
                  <a:pt x="4898845" y="795629"/>
                  <a:pt x="4901053" y="1171107"/>
                </a:cubicBezTo>
                <a:lnTo>
                  <a:pt x="0" y="1179444"/>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 name="Google Shape;30;p6"/>
          <p:cNvPicPr preferRelativeResize="0"/>
          <p:nvPr/>
        </p:nvPicPr>
        <p:blipFill rotWithShape="1">
          <a:blip r:embed="rId2">
            <a:alphaModFix/>
          </a:blip>
          <a:srcRect/>
          <a:stretch/>
        </p:blipFill>
        <p:spPr>
          <a:xfrm>
            <a:off x="8265602" y="6234915"/>
            <a:ext cx="713480" cy="322307"/>
          </a:xfrm>
          <a:prstGeom prst="rect">
            <a:avLst/>
          </a:prstGeom>
          <a:noFill/>
          <a:ln>
            <a:noFill/>
          </a:ln>
        </p:spPr>
      </p:pic>
      <p:pic>
        <p:nvPicPr>
          <p:cNvPr id="31" name="Google Shape;31;p6"/>
          <p:cNvPicPr preferRelativeResize="0"/>
          <p:nvPr/>
        </p:nvPicPr>
        <p:blipFill rotWithShape="1">
          <a:blip r:embed="rId3">
            <a:alphaModFix/>
          </a:blip>
          <a:srcRect/>
          <a:stretch/>
        </p:blipFill>
        <p:spPr>
          <a:xfrm>
            <a:off x="194191" y="222971"/>
            <a:ext cx="1610117" cy="54426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629841" y="1324882"/>
            <a:ext cx="2949300" cy="10701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2400"/>
              <a:buFont typeface="Roboto"/>
              <a:buNone/>
              <a:defRPr sz="2400" b="1"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 name="Google Shape;34;p7"/>
          <p:cNvSpPr txBox="1">
            <a:spLocks noGrp="1"/>
          </p:cNvSpPr>
          <p:nvPr>
            <p:ph type="body" idx="1"/>
          </p:nvPr>
        </p:nvSpPr>
        <p:spPr>
          <a:xfrm>
            <a:off x="3887391" y="1324883"/>
            <a:ext cx="4629000" cy="48735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Roboto"/>
                <a:ea typeface="Roboto"/>
                <a:cs typeface="Roboto"/>
                <a:sym typeface="Roboto"/>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 name="Google Shape;35;p7"/>
          <p:cNvSpPr txBox="1">
            <a:spLocks noGrp="1"/>
          </p:cNvSpPr>
          <p:nvPr>
            <p:ph type="body" idx="2"/>
          </p:nvPr>
        </p:nvSpPr>
        <p:spPr>
          <a:xfrm>
            <a:off x="629841" y="2394858"/>
            <a:ext cx="2949300" cy="3811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36" name="Google Shape;36;p7"/>
          <p:cNvSpPr/>
          <p:nvPr/>
        </p:nvSpPr>
        <p:spPr>
          <a:xfrm>
            <a:off x="6727372" y="6019800"/>
            <a:ext cx="2418264" cy="837405"/>
          </a:xfrm>
          <a:custGeom>
            <a:avLst/>
            <a:gdLst/>
            <a:ahLst/>
            <a:cxnLst/>
            <a:rect l="l" t="t" r="r" b="b"/>
            <a:pathLst>
              <a:path w="4910180" h="1179444" extrusionOk="0">
                <a:moveTo>
                  <a:pt x="0" y="1179444"/>
                </a:moveTo>
                <a:lnTo>
                  <a:pt x="4909932" y="0"/>
                </a:lnTo>
                <a:cubicBezTo>
                  <a:pt x="4912140" y="375478"/>
                  <a:pt x="4898845" y="795629"/>
                  <a:pt x="4901053" y="1171107"/>
                </a:cubicBezTo>
                <a:lnTo>
                  <a:pt x="0" y="1179444"/>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 name="Google Shape;37;p7"/>
          <p:cNvPicPr preferRelativeResize="0"/>
          <p:nvPr/>
        </p:nvPicPr>
        <p:blipFill rotWithShape="1">
          <a:blip r:embed="rId2">
            <a:alphaModFix/>
          </a:blip>
          <a:srcRect/>
          <a:stretch/>
        </p:blipFill>
        <p:spPr>
          <a:xfrm>
            <a:off x="8265602" y="6234915"/>
            <a:ext cx="713480" cy="322307"/>
          </a:xfrm>
          <a:prstGeom prst="rect">
            <a:avLst/>
          </a:prstGeom>
          <a:noFill/>
          <a:ln>
            <a:noFill/>
          </a:ln>
        </p:spPr>
      </p:pic>
      <p:pic>
        <p:nvPicPr>
          <p:cNvPr id="38" name="Google Shape;38;p7"/>
          <p:cNvPicPr preferRelativeResize="0"/>
          <p:nvPr/>
        </p:nvPicPr>
        <p:blipFill rotWithShape="1">
          <a:blip r:embed="rId3">
            <a:alphaModFix/>
          </a:blip>
          <a:srcRect/>
          <a:stretch/>
        </p:blipFill>
        <p:spPr>
          <a:xfrm>
            <a:off x="194191" y="222971"/>
            <a:ext cx="1610117" cy="54426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9"/>
        <p:cNvGrpSpPr/>
        <p:nvPr/>
      </p:nvGrpSpPr>
      <p:grpSpPr>
        <a:xfrm>
          <a:off x="0" y="0"/>
          <a:ext cx="0" cy="0"/>
          <a:chOff x="0" y="0"/>
          <a:chExt cx="0" cy="0"/>
        </a:xfrm>
      </p:grpSpPr>
      <p:sp>
        <p:nvSpPr>
          <p:cNvPr id="40" name="Google Shape;40;p8"/>
          <p:cNvSpPr>
            <a:spLocks noGrp="1"/>
          </p:cNvSpPr>
          <p:nvPr>
            <p:ph type="pic" idx="2"/>
          </p:nvPr>
        </p:nvSpPr>
        <p:spPr>
          <a:xfrm>
            <a:off x="0" y="0"/>
            <a:ext cx="8825700" cy="65313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8"/>
          <p:cNvSpPr/>
          <p:nvPr/>
        </p:nvSpPr>
        <p:spPr>
          <a:xfrm>
            <a:off x="6727372" y="6019800"/>
            <a:ext cx="2418264" cy="837405"/>
          </a:xfrm>
          <a:custGeom>
            <a:avLst/>
            <a:gdLst/>
            <a:ahLst/>
            <a:cxnLst/>
            <a:rect l="l" t="t" r="r" b="b"/>
            <a:pathLst>
              <a:path w="4910180" h="1179444" extrusionOk="0">
                <a:moveTo>
                  <a:pt x="0" y="1179444"/>
                </a:moveTo>
                <a:lnTo>
                  <a:pt x="4909932" y="0"/>
                </a:lnTo>
                <a:cubicBezTo>
                  <a:pt x="4912140" y="375478"/>
                  <a:pt x="4898845" y="795629"/>
                  <a:pt x="4901053" y="1171107"/>
                </a:cubicBezTo>
                <a:lnTo>
                  <a:pt x="0" y="1179444"/>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2" name="Google Shape;42;p8"/>
          <p:cNvPicPr preferRelativeResize="0"/>
          <p:nvPr/>
        </p:nvPicPr>
        <p:blipFill rotWithShape="1">
          <a:blip r:embed="rId2">
            <a:alphaModFix/>
          </a:blip>
          <a:srcRect/>
          <a:stretch/>
        </p:blipFill>
        <p:spPr>
          <a:xfrm>
            <a:off x="8265602" y="6234915"/>
            <a:ext cx="713480" cy="322307"/>
          </a:xfrm>
          <a:prstGeom prst="rect">
            <a:avLst/>
          </a:prstGeom>
          <a:noFill/>
          <a:ln>
            <a:noFill/>
          </a:ln>
        </p:spPr>
      </p:pic>
      <p:pic>
        <p:nvPicPr>
          <p:cNvPr id="43" name="Google Shape;43;p8"/>
          <p:cNvPicPr preferRelativeResize="0"/>
          <p:nvPr/>
        </p:nvPicPr>
        <p:blipFill rotWithShape="1">
          <a:blip r:embed="rId3">
            <a:alphaModFix/>
          </a:blip>
          <a:srcRect/>
          <a:stretch/>
        </p:blipFill>
        <p:spPr>
          <a:xfrm>
            <a:off x="194191" y="222971"/>
            <a:ext cx="1610117" cy="54426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
          <p:cNvPicPr preferRelativeResize="0"/>
          <p:nvPr/>
        </p:nvPicPr>
        <p:blipFill rotWithShape="1">
          <a:blip r:embed="rId7">
            <a:alphaModFix/>
          </a:blip>
          <a:srcRect/>
          <a:stretch/>
        </p:blipFill>
        <p:spPr>
          <a:xfrm>
            <a:off x="122416" y="222971"/>
            <a:ext cx="1127010" cy="169464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askanadvisor@isu.edu"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Aln13zorBJ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tigertracks.isu.edu/TDClient/1950/Portal/KB/ArticleDet?ID=56800"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su.edu/ctc/testing/alek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isu.box.com/s/p5zespg2p40397ljxy8anu7as8ammz5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isu.box.com/s/09mb5oh5fuyyswnqgwzvlwbrhbehuho2"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isu.edu/cnd/" TargetMode="External"/><Relationship Id="rId3" Type="http://schemas.openxmlformats.org/officeDocument/2006/relationships/hyperlink" Target="https://www.isu.edu/tutoring/" TargetMode="External"/><Relationship Id="rId7" Type="http://schemas.openxmlformats.org/officeDocument/2006/relationships/hyperlink" Target="https://www.isu.edu/ctc/"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isu.edu/drc/" TargetMode="External"/><Relationship Id="rId5" Type="http://schemas.openxmlformats.org/officeDocument/2006/relationships/hyperlink" Target="https://www.isu.edu/lead/" TargetMode="External"/><Relationship Id="rId10" Type="http://schemas.openxmlformats.org/officeDocument/2006/relationships/hyperlink" Target="https://www.isu.edu/tutoring/writing-center/" TargetMode="External"/><Relationship Id="rId4" Type="http://schemas.openxmlformats.org/officeDocument/2006/relationships/hyperlink" Target="https://www.isu.edu/healthcenter/" TargetMode="External"/><Relationship Id="rId9" Type="http://schemas.openxmlformats.org/officeDocument/2006/relationships/hyperlink" Target="https://www.isu.edu/tutoring/math-center/"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su.edu/costinfo/"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isu.edu/financeadmin/student-financial-service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coursecat.isu.edu/undergraduate/programs/" TargetMode="External"/><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hyperlink" Target="https://www.isu.edu/academics/" TargetMode="Externa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su.edu/career/focus2/" TargetMode="External"/><Relationship Id="rId7" Type="http://schemas.openxmlformats.org/officeDocument/2006/relationships/hyperlink" Target="https://www.isu.edu/tech/"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isu.edu/advising/" TargetMode="External"/><Relationship Id="rId5" Type="http://schemas.openxmlformats.org/officeDocument/2006/relationships/hyperlink" Target="https://www.isu.edu/cnd/" TargetMode="External"/><Relationship Id="rId4" Type="http://schemas.openxmlformats.org/officeDocument/2006/relationships/hyperlink" Target="https://www.isu.edu/career/"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coursecat.isu.edu/undergraduate/degreerequirement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oursecat.isu.ed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bengalweb.isu.edu/" TargetMode="External"/><Relationship Id="rId4" Type="http://schemas.openxmlformats.org/officeDocument/2006/relationships/hyperlink" Target="https://www.isu.edu/advising/map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1"/>
          <p:cNvSpPr txBox="1">
            <a:spLocks noGrp="1"/>
          </p:cNvSpPr>
          <p:nvPr>
            <p:ph type="ctrTitle"/>
          </p:nvPr>
        </p:nvSpPr>
        <p:spPr>
          <a:xfrm>
            <a:off x="466144" y="1966505"/>
            <a:ext cx="7650167" cy="1630738"/>
          </a:xfrm>
          <a:prstGeom prst="rect">
            <a:avLst/>
          </a:prstGeom>
          <a:noFill/>
          <a:ln>
            <a:noFill/>
          </a:ln>
        </p:spPr>
        <p:txBody>
          <a:bodyPr spcFirstLastPara="1" wrap="square" lIns="91425" tIns="45700" rIns="91425" bIns="45700" anchor="b" anchorCtr="0">
            <a:noAutofit/>
          </a:bodyPr>
          <a:lstStyle/>
          <a:p>
            <a:pPr marL="457200" lvl="0">
              <a:spcBef>
                <a:spcPts val="1200"/>
              </a:spcBef>
              <a:spcAft>
                <a:spcPts val="1200"/>
              </a:spcAft>
            </a:pPr>
            <a:r>
              <a:rPr lang="en-US" sz="4800" dirty="0">
                <a:solidFill>
                  <a:schemeClr val="accent1"/>
                </a:solidFill>
              </a:rPr>
              <a:t>Fundamentals of Advising &amp; Registration </a:t>
            </a:r>
            <a:endParaRPr sz="3200" dirty="0">
              <a:solidFill>
                <a:schemeClr val="accent1"/>
              </a:solidFill>
            </a:endParaRPr>
          </a:p>
        </p:txBody>
      </p:sp>
      <p:pic>
        <p:nvPicPr>
          <p:cNvPr id="2" name="Picture 1"/>
          <p:cNvPicPr>
            <a:picLocks noChangeAspect="1"/>
          </p:cNvPicPr>
          <p:nvPr/>
        </p:nvPicPr>
        <p:blipFill>
          <a:blip r:embed="rId3"/>
          <a:stretch>
            <a:fillRect/>
          </a:stretch>
        </p:blipFill>
        <p:spPr>
          <a:xfrm>
            <a:off x="7226218" y="176252"/>
            <a:ext cx="1780186" cy="1682642"/>
          </a:xfrm>
          <a:prstGeom prst="rect">
            <a:avLst/>
          </a:prstGeom>
        </p:spPr>
      </p:pic>
      <p:sp>
        <p:nvSpPr>
          <p:cNvPr id="4" name="Rectangle 3"/>
          <p:cNvSpPr/>
          <p:nvPr/>
        </p:nvSpPr>
        <p:spPr>
          <a:xfrm>
            <a:off x="700574" y="4279460"/>
            <a:ext cx="7837330" cy="1569660"/>
          </a:xfrm>
          <a:prstGeom prst="rect">
            <a:avLst/>
          </a:prstGeom>
        </p:spPr>
        <p:txBody>
          <a:bodyPr wrap="square">
            <a:spAutoFit/>
          </a:bodyPr>
          <a:lstStyle/>
          <a:p>
            <a:pPr algn="ctr"/>
            <a:r>
              <a:rPr lang="en-US" sz="2400" b="1" dirty="0">
                <a:solidFill>
                  <a:schemeClr val="tx1"/>
                </a:solidFill>
                <a:latin typeface="Roboto Slab"/>
                <a:sym typeface="Roboto Slab"/>
              </a:rPr>
              <a:t>Pre-Orientation advising module for new students.</a:t>
            </a:r>
          </a:p>
          <a:p>
            <a:pPr algn="ctr"/>
            <a:endParaRPr lang="en-US" sz="2400" b="1" dirty="0">
              <a:solidFill>
                <a:schemeClr val="tx1"/>
              </a:solidFill>
              <a:latin typeface="Roboto Slab"/>
              <a:sym typeface="Roboto Slab"/>
            </a:endParaRPr>
          </a:p>
          <a:p>
            <a:pPr algn="ctr"/>
            <a:r>
              <a:rPr lang="en-US" sz="2400" dirty="0">
                <a:solidFill>
                  <a:schemeClr val="tx1"/>
                </a:solidFill>
                <a:latin typeface="Roboto Slab"/>
                <a:sym typeface="Roboto Slab"/>
              </a:rPr>
              <a:t>For questions please contact us at: </a:t>
            </a:r>
            <a:r>
              <a:rPr lang="en-US" sz="2400" dirty="0">
                <a:solidFill>
                  <a:schemeClr val="tx1"/>
                </a:solidFill>
                <a:latin typeface="Roboto Slab"/>
                <a:sym typeface="Roboto Slab"/>
                <a:hlinkClick r:id="rId4"/>
              </a:rPr>
              <a:t>askanadvisor@isu.edu</a:t>
            </a:r>
            <a:r>
              <a:rPr lang="en-US" sz="2400" dirty="0">
                <a:solidFill>
                  <a:schemeClr val="tx1"/>
                </a:solidFill>
                <a:latin typeface="Roboto Slab"/>
                <a:sym typeface="Roboto Slab"/>
              </a:rPr>
              <a:t> or (208) 282-3277 </a:t>
            </a:r>
            <a:endParaRPr lang="en-US" sz="24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3" name="Title 2">
            <a:extLst>
              <a:ext uri="{FF2B5EF4-FFF2-40B4-BE49-F238E27FC236}">
                <a16:creationId xmlns:a16="http://schemas.microsoft.com/office/drawing/2014/main" id="{85415328-731B-460C-98EA-629DC085BF17}"/>
              </a:ext>
            </a:extLst>
          </p:cNvPr>
          <p:cNvSpPr>
            <a:spLocks noGrp="1"/>
          </p:cNvSpPr>
          <p:nvPr>
            <p:ph type="title"/>
          </p:nvPr>
        </p:nvSpPr>
        <p:spPr>
          <a:xfrm>
            <a:off x="838940" y="1122508"/>
            <a:ext cx="2661498" cy="453880"/>
          </a:xfrm>
        </p:spPr>
        <p:txBody>
          <a:bodyPr/>
          <a:lstStyle/>
          <a:p>
            <a:pPr algn="l"/>
            <a:r>
              <a:rPr lang="en-US" sz="2800" dirty="0">
                <a:solidFill>
                  <a:schemeClr val="accent1"/>
                </a:solidFill>
              </a:rPr>
              <a:t>Degree Works </a:t>
            </a:r>
          </a:p>
        </p:txBody>
      </p:sp>
      <p:sp>
        <p:nvSpPr>
          <p:cNvPr id="5" name="Title 1"/>
          <p:cNvSpPr txBox="1">
            <a:spLocks/>
          </p:cNvSpPr>
          <p:nvPr/>
        </p:nvSpPr>
        <p:spPr>
          <a:xfrm>
            <a:off x="838940" y="1836640"/>
            <a:ext cx="7257310" cy="469751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400"/>
              <a:buFont typeface="Roboto Slab"/>
              <a:buNone/>
              <a:defRPr sz="4400" b="1"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342900" indent="-342900" algn="l">
              <a:buSzPct val="100000"/>
              <a:buFont typeface="Arial" panose="020B0604020202020204" pitchFamily="34" charset="0"/>
              <a:buChar char="•"/>
            </a:pPr>
            <a:r>
              <a:rPr lang="en-US" sz="2300" b="0" dirty="0"/>
              <a:t>A Degree Works audit is a review of past, current and planned coursework that provides information on completed and outstanding program requirements necessary to complete a degree.</a:t>
            </a:r>
          </a:p>
          <a:p>
            <a:pPr marL="342900" indent="-342900" algn="l">
              <a:buSzPct val="100000"/>
              <a:buFont typeface="Arial" panose="020B0604020202020204" pitchFamily="34" charset="0"/>
              <a:buChar char="•"/>
            </a:pPr>
            <a:endParaRPr lang="en-US" sz="2300" b="0" dirty="0"/>
          </a:p>
          <a:p>
            <a:pPr marL="342900" indent="-342900" algn="l">
              <a:buSzPct val="100000"/>
              <a:buFont typeface="Arial" panose="020B0604020202020204" pitchFamily="34" charset="0"/>
              <a:buChar char="•"/>
            </a:pPr>
            <a:r>
              <a:rPr lang="en-US" sz="2300" b="0" dirty="0"/>
              <a:t>The audit is divided into block requirements such as Degree, General Education, and Major Requirements. Each block works like a checklist with boxes that are programmed to be checked when a requirement is met.</a:t>
            </a:r>
          </a:p>
          <a:p>
            <a:pPr marL="342900" indent="-342900" algn="l">
              <a:buSzPct val="100000"/>
              <a:buFont typeface="Arial" panose="020B0604020202020204" pitchFamily="34" charset="0"/>
              <a:buChar char="•"/>
            </a:pPr>
            <a:endParaRPr lang="en-US" sz="2400" b="0" dirty="0">
              <a:hlinkClick r:id="rId3"/>
            </a:endParaRPr>
          </a:p>
          <a:p>
            <a:pPr marL="342900" indent="-342900" algn="l">
              <a:buSzPct val="100000"/>
              <a:buFont typeface="Arial" panose="020B0604020202020204" pitchFamily="34" charset="0"/>
              <a:buChar char="•"/>
            </a:pPr>
            <a:r>
              <a:rPr lang="en-US" sz="2400" b="0" dirty="0">
                <a:hlinkClick r:id="rId3"/>
              </a:rPr>
              <a:t>Degree Works</a:t>
            </a:r>
            <a:br>
              <a:rPr lang="en-US" sz="2400" b="0" dirty="0"/>
            </a:br>
            <a:endParaRPr lang="en-US" sz="2400" b="0" dirty="0">
              <a:hlinkClick r:id="rId4"/>
            </a:endParaRPr>
          </a:p>
          <a:p>
            <a:pPr marL="342900" indent="-342900" algn="l">
              <a:buSzPct val="100000"/>
              <a:buFont typeface="Arial" panose="020B0604020202020204" pitchFamily="34" charset="0"/>
              <a:buChar char="•"/>
            </a:pPr>
            <a:r>
              <a:rPr lang="en-US" sz="2400" b="0" dirty="0">
                <a:hlinkClick r:id="rId4"/>
              </a:rPr>
              <a:t>Degree Works: "What If" feature</a:t>
            </a:r>
            <a:endParaRPr lang="en-US" sz="2400" b="0" dirty="0"/>
          </a:p>
          <a:p>
            <a:pPr marL="457200" lvl="1" defTabSz="457200" fontAlgn="base">
              <a:spcBef>
                <a:spcPct val="20000"/>
              </a:spcBef>
              <a:spcAft>
                <a:spcPct val="0"/>
              </a:spcAft>
              <a:buClrTx/>
              <a:buSzTx/>
            </a:pPr>
            <a:endParaRPr lang="en-US" sz="2800" kern="1200" dirty="0">
              <a:solidFill>
                <a:schemeClr val="tx1"/>
              </a:solidFill>
              <a:latin typeface="Calibri"/>
              <a:ea typeface="ＭＳ Ｐゴシック" pitchFamily="-110" charset="-128"/>
              <a:cs typeface="+mn-cs"/>
            </a:endParaRPr>
          </a:p>
        </p:txBody>
      </p:sp>
    </p:spTree>
    <p:extLst>
      <p:ext uri="{BB962C8B-B14F-4D97-AF65-F5344CB8AC3E}">
        <p14:creationId xmlns:p14="http://schemas.microsoft.com/office/powerpoint/2010/main" val="1943194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4" name="TextBox 3"/>
          <p:cNvSpPr txBox="1"/>
          <p:nvPr/>
        </p:nvSpPr>
        <p:spPr>
          <a:xfrm>
            <a:off x="5576423" y="2375210"/>
            <a:ext cx="3211552" cy="3293209"/>
          </a:xfrm>
          <a:prstGeom prst="rect">
            <a:avLst/>
          </a:prstGeom>
          <a:solidFill>
            <a:schemeClr val="accent1">
              <a:lumMod val="20000"/>
              <a:lumOff val="80000"/>
            </a:schemeClr>
          </a:solidFill>
        </p:spPr>
        <p:txBody>
          <a:bodyPr wrap="square" rtlCol="0">
            <a:spAutoFit/>
          </a:bodyPr>
          <a:lstStyle/>
          <a:p>
            <a:pPr lvl="0" algn="ctr" defTabSz="457200" fontAlgn="base">
              <a:spcBef>
                <a:spcPct val="0"/>
              </a:spcBef>
              <a:spcAft>
                <a:spcPct val="0"/>
              </a:spcAft>
              <a:buClrTx/>
            </a:pPr>
            <a:r>
              <a:rPr lang="en-US" sz="1600" b="1" dirty="0">
                <a:solidFill>
                  <a:schemeClr val="dk1"/>
                </a:solidFill>
                <a:latin typeface="Roboto Slab"/>
                <a:ea typeface="Roboto Slab"/>
                <a:cs typeface="Roboto Slab"/>
                <a:sym typeface="Roboto Slab"/>
              </a:rPr>
              <a:t>Objective Areas</a:t>
            </a:r>
          </a:p>
          <a:p>
            <a:pPr marL="342900" lvl="0" indent="-342900" defTabSz="457200" fontAlgn="base">
              <a:spcBef>
                <a:spcPct val="0"/>
              </a:spcBef>
              <a:spcAft>
                <a:spcPct val="0"/>
              </a:spcAft>
              <a:buClrTx/>
              <a:buFontTx/>
              <a:buAutoNum type="arabicPeriod"/>
            </a:pPr>
            <a:r>
              <a:rPr lang="en-US" sz="1600" b="1" dirty="0">
                <a:solidFill>
                  <a:schemeClr val="dk1"/>
                </a:solidFill>
                <a:latin typeface="Roboto Slab"/>
                <a:ea typeface="Roboto Slab"/>
                <a:cs typeface="Roboto Slab"/>
                <a:sym typeface="Roboto Slab"/>
              </a:rPr>
              <a:t>Written Communication</a:t>
            </a:r>
          </a:p>
          <a:p>
            <a:pPr marL="342900" lvl="0" indent="-342900" defTabSz="457200" fontAlgn="base">
              <a:spcBef>
                <a:spcPct val="0"/>
              </a:spcBef>
              <a:spcAft>
                <a:spcPct val="0"/>
              </a:spcAft>
              <a:buClrTx/>
              <a:buFontTx/>
              <a:buAutoNum type="arabicPeriod"/>
            </a:pPr>
            <a:r>
              <a:rPr lang="en-US" sz="1600" b="1" dirty="0">
                <a:solidFill>
                  <a:schemeClr val="dk1"/>
                </a:solidFill>
                <a:latin typeface="Roboto Slab"/>
                <a:ea typeface="Roboto Slab"/>
                <a:cs typeface="Roboto Slab"/>
                <a:sym typeface="Roboto Slab"/>
              </a:rPr>
              <a:t>Oral Communication</a:t>
            </a:r>
          </a:p>
          <a:p>
            <a:pPr marL="342900" lvl="0" indent="-342900" defTabSz="457200" fontAlgn="base">
              <a:spcBef>
                <a:spcPct val="0"/>
              </a:spcBef>
              <a:spcAft>
                <a:spcPct val="0"/>
              </a:spcAft>
              <a:buClrTx/>
              <a:buFontTx/>
              <a:buAutoNum type="arabicPeriod"/>
            </a:pPr>
            <a:r>
              <a:rPr lang="en-US" sz="1600" b="1" dirty="0">
                <a:solidFill>
                  <a:schemeClr val="dk1"/>
                </a:solidFill>
                <a:latin typeface="Roboto Slab"/>
                <a:ea typeface="Roboto Slab"/>
                <a:cs typeface="Roboto Slab"/>
                <a:sym typeface="Roboto Slab"/>
              </a:rPr>
              <a:t>Mathematical Ways of Knowing</a:t>
            </a:r>
          </a:p>
          <a:p>
            <a:pPr marL="342900" lvl="0" indent="-342900" defTabSz="457200" fontAlgn="base">
              <a:spcBef>
                <a:spcPct val="0"/>
              </a:spcBef>
              <a:spcAft>
                <a:spcPct val="0"/>
              </a:spcAft>
              <a:buClrTx/>
              <a:buFontTx/>
              <a:buAutoNum type="arabicPeriod"/>
            </a:pPr>
            <a:r>
              <a:rPr lang="en-US" sz="1600" b="1" dirty="0">
                <a:solidFill>
                  <a:schemeClr val="dk1"/>
                </a:solidFill>
                <a:latin typeface="Roboto Slab"/>
                <a:ea typeface="Roboto Slab"/>
                <a:cs typeface="Roboto Slab"/>
                <a:sym typeface="Roboto Slab"/>
              </a:rPr>
              <a:t>Humanistic and Artistic Ways of Knowing</a:t>
            </a:r>
          </a:p>
          <a:p>
            <a:pPr marL="342900" lvl="0" indent="-342900" defTabSz="457200" fontAlgn="base">
              <a:spcBef>
                <a:spcPct val="0"/>
              </a:spcBef>
              <a:spcAft>
                <a:spcPct val="0"/>
              </a:spcAft>
              <a:buClrTx/>
              <a:buFontTx/>
              <a:buAutoNum type="arabicPeriod"/>
            </a:pPr>
            <a:r>
              <a:rPr lang="en-US" sz="1600" b="1" dirty="0">
                <a:solidFill>
                  <a:schemeClr val="dk1"/>
                </a:solidFill>
                <a:latin typeface="Roboto Slab"/>
                <a:ea typeface="Roboto Slab"/>
                <a:cs typeface="Roboto Slab"/>
                <a:sym typeface="Roboto Slab"/>
              </a:rPr>
              <a:t>Scientific Ways of Knowing</a:t>
            </a:r>
          </a:p>
          <a:p>
            <a:pPr marL="342900" lvl="0" indent="-342900" defTabSz="457200" fontAlgn="base">
              <a:spcBef>
                <a:spcPct val="0"/>
              </a:spcBef>
              <a:spcAft>
                <a:spcPct val="0"/>
              </a:spcAft>
              <a:buClrTx/>
              <a:buFontTx/>
              <a:buAutoNum type="arabicPeriod"/>
            </a:pPr>
            <a:r>
              <a:rPr lang="en-US" sz="1600" b="1" dirty="0">
                <a:solidFill>
                  <a:schemeClr val="dk1"/>
                </a:solidFill>
                <a:latin typeface="Roboto Slab"/>
                <a:ea typeface="Roboto Slab"/>
                <a:cs typeface="Roboto Slab"/>
                <a:sym typeface="Roboto Slab"/>
              </a:rPr>
              <a:t>Social and Behavioral Ways of Knowing</a:t>
            </a:r>
          </a:p>
          <a:p>
            <a:pPr marL="342900" lvl="0" indent="-342900" defTabSz="457200" fontAlgn="base">
              <a:spcBef>
                <a:spcPct val="0"/>
              </a:spcBef>
              <a:spcAft>
                <a:spcPct val="0"/>
              </a:spcAft>
              <a:buClrTx/>
              <a:buFontTx/>
              <a:buAutoNum type="arabicPeriod"/>
            </a:pPr>
            <a:r>
              <a:rPr lang="en-US" sz="1600" b="1" dirty="0">
                <a:solidFill>
                  <a:schemeClr val="dk1"/>
                </a:solidFill>
                <a:latin typeface="Roboto Slab"/>
                <a:ea typeface="Roboto Slab"/>
                <a:cs typeface="Roboto Slab"/>
                <a:sym typeface="Roboto Slab"/>
              </a:rPr>
              <a:t>Critical Thinking</a:t>
            </a:r>
          </a:p>
          <a:p>
            <a:pPr marL="342900" lvl="0" indent="-342900" defTabSz="457200" fontAlgn="base">
              <a:spcBef>
                <a:spcPct val="0"/>
              </a:spcBef>
              <a:spcAft>
                <a:spcPct val="0"/>
              </a:spcAft>
              <a:buClrTx/>
              <a:buFontTx/>
              <a:buAutoNum type="arabicPeriod"/>
            </a:pPr>
            <a:r>
              <a:rPr lang="en-US" sz="1600" b="1" dirty="0">
                <a:solidFill>
                  <a:schemeClr val="dk1"/>
                </a:solidFill>
                <a:latin typeface="Roboto Slab"/>
                <a:ea typeface="Roboto Slab"/>
                <a:cs typeface="Roboto Slab"/>
                <a:sym typeface="Roboto Slab"/>
              </a:rPr>
              <a:t>Information Literacy</a:t>
            </a:r>
          </a:p>
          <a:p>
            <a:pPr marL="342900" lvl="0" indent="-342900" defTabSz="457200" fontAlgn="base">
              <a:spcBef>
                <a:spcPct val="0"/>
              </a:spcBef>
              <a:spcAft>
                <a:spcPct val="0"/>
              </a:spcAft>
              <a:buClrTx/>
              <a:buFontTx/>
              <a:buAutoNum type="arabicPeriod"/>
            </a:pPr>
            <a:r>
              <a:rPr lang="en-US" sz="1600" b="1" dirty="0">
                <a:solidFill>
                  <a:schemeClr val="dk1"/>
                </a:solidFill>
                <a:latin typeface="Roboto Slab"/>
                <a:ea typeface="Roboto Slab"/>
                <a:cs typeface="Roboto Slab"/>
                <a:sym typeface="Roboto Slab"/>
              </a:rPr>
              <a:t>Cultural Diversity</a:t>
            </a:r>
          </a:p>
        </p:txBody>
      </p:sp>
      <p:sp>
        <p:nvSpPr>
          <p:cNvPr id="5" name="TextBox 4"/>
          <p:cNvSpPr txBox="1"/>
          <p:nvPr/>
        </p:nvSpPr>
        <p:spPr>
          <a:xfrm>
            <a:off x="260893" y="1190742"/>
            <a:ext cx="8368874" cy="769441"/>
          </a:xfrm>
          <a:prstGeom prst="rect">
            <a:avLst/>
          </a:prstGeom>
          <a:noFill/>
        </p:spPr>
        <p:txBody>
          <a:bodyPr wrap="square" rtlCol="0">
            <a:spAutoFit/>
          </a:bodyPr>
          <a:lstStyle/>
          <a:p>
            <a:r>
              <a:rPr lang="en-US" sz="2800" b="1" dirty="0">
                <a:solidFill>
                  <a:schemeClr val="accent1"/>
                </a:solidFill>
                <a:latin typeface="Roboto Slab"/>
                <a:ea typeface="Roboto Slab"/>
                <a:cs typeface="Roboto Slab"/>
                <a:sym typeface="Roboto Slab"/>
              </a:rPr>
              <a:t>General Education Objectives</a:t>
            </a:r>
          </a:p>
          <a:p>
            <a:r>
              <a:rPr lang="en-US" dirty="0"/>
              <a:t> </a:t>
            </a:r>
            <a:r>
              <a:rPr lang="en-US" sz="1600" b="1" dirty="0">
                <a:solidFill>
                  <a:schemeClr val="accent6"/>
                </a:solidFill>
                <a:latin typeface="Roboto Slab"/>
                <a:ea typeface="Roboto Slab"/>
                <a:cs typeface="Roboto Slab"/>
              </a:rPr>
              <a:t>are a set of courses that provide a breadth of knowledge beyond your major focus.</a:t>
            </a:r>
          </a:p>
        </p:txBody>
      </p:sp>
      <p:sp>
        <p:nvSpPr>
          <p:cNvPr id="6" name="TextBox 5"/>
          <p:cNvSpPr txBox="1"/>
          <p:nvPr/>
        </p:nvSpPr>
        <p:spPr>
          <a:xfrm>
            <a:off x="337093" y="2375210"/>
            <a:ext cx="5107258" cy="3354765"/>
          </a:xfrm>
          <a:prstGeom prst="rect">
            <a:avLst/>
          </a:prstGeom>
          <a:noFill/>
        </p:spPr>
        <p:txBody>
          <a:bodyPr wrap="square" rtlCol="0">
            <a:spAutoFit/>
          </a:bodyPr>
          <a:lstStyle/>
          <a:p>
            <a:r>
              <a:rPr lang="en-US" sz="2200" dirty="0">
                <a:solidFill>
                  <a:schemeClr val="dk1"/>
                </a:solidFill>
                <a:latin typeface="Roboto Slab"/>
                <a:ea typeface="Roboto Slab"/>
                <a:cs typeface="Roboto Slab"/>
              </a:rPr>
              <a:t>ISU requires a minimum of 36 credits </a:t>
            </a:r>
            <a:br>
              <a:rPr lang="en-US" sz="2200" dirty="0">
                <a:solidFill>
                  <a:schemeClr val="dk1"/>
                </a:solidFill>
                <a:latin typeface="Roboto Slab"/>
                <a:ea typeface="Roboto Slab"/>
                <a:cs typeface="Roboto Slab"/>
              </a:rPr>
            </a:br>
            <a:r>
              <a:rPr lang="en-US" sz="2200" dirty="0">
                <a:solidFill>
                  <a:schemeClr val="dk1"/>
                </a:solidFill>
                <a:latin typeface="Roboto Slab"/>
                <a:ea typeface="Roboto Slab"/>
                <a:cs typeface="Roboto Slab"/>
              </a:rPr>
              <a:t>taken from the 9 Objective areas.</a:t>
            </a:r>
          </a:p>
          <a:p>
            <a:endParaRPr lang="en-US" sz="2200" b="1" dirty="0">
              <a:solidFill>
                <a:schemeClr val="dk1"/>
              </a:solidFill>
              <a:latin typeface="Roboto Slab"/>
              <a:ea typeface="Roboto Slab"/>
              <a:cs typeface="Roboto Slab"/>
            </a:endParaRPr>
          </a:p>
          <a:p>
            <a:r>
              <a:rPr lang="en-US" sz="2200" b="1" dirty="0">
                <a:solidFill>
                  <a:schemeClr val="dk1"/>
                </a:solidFill>
                <a:latin typeface="Roboto Slab"/>
                <a:ea typeface="Roboto Slab"/>
                <a:cs typeface="Roboto Slab"/>
              </a:rPr>
              <a:t>Double counting. </a:t>
            </a:r>
            <a:r>
              <a:rPr lang="en-US" sz="2200" dirty="0">
                <a:solidFill>
                  <a:schemeClr val="dk1"/>
                </a:solidFill>
                <a:latin typeface="Roboto Slab"/>
                <a:ea typeface="Roboto Slab"/>
                <a:cs typeface="Roboto Slab"/>
              </a:rPr>
              <a:t>Where possible take </a:t>
            </a:r>
            <a:br>
              <a:rPr lang="en-US" sz="2200" dirty="0">
                <a:solidFill>
                  <a:schemeClr val="dk1"/>
                </a:solidFill>
                <a:latin typeface="Roboto Slab"/>
                <a:ea typeface="Roboto Slab"/>
                <a:cs typeface="Roboto Slab"/>
              </a:rPr>
            </a:br>
            <a:r>
              <a:rPr lang="en-US" sz="2200" dirty="0">
                <a:solidFill>
                  <a:schemeClr val="dk1"/>
                </a:solidFill>
                <a:latin typeface="Roboto Slab"/>
                <a:ea typeface="Roboto Slab"/>
                <a:cs typeface="Roboto Slab"/>
              </a:rPr>
              <a:t>courses that fulfill both a General </a:t>
            </a:r>
            <a:br>
              <a:rPr lang="en-US" sz="2200" dirty="0">
                <a:solidFill>
                  <a:schemeClr val="dk1"/>
                </a:solidFill>
                <a:latin typeface="Roboto Slab"/>
                <a:ea typeface="Roboto Slab"/>
                <a:cs typeface="Roboto Slab"/>
              </a:rPr>
            </a:br>
            <a:r>
              <a:rPr lang="en-US" sz="2200" dirty="0">
                <a:solidFill>
                  <a:schemeClr val="dk1"/>
                </a:solidFill>
                <a:latin typeface="Roboto Slab"/>
                <a:ea typeface="Roboto Slab"/>
                <a:cs typeface="Roboto Slab"/>
              </a:rPr>
              <a:t>Education course and a Major course. </a:t>
            </a:r>
            <a:br>
              <a:rPr lang="en-US" sz="2200" dirty="0">
                <a:solidFill>
                  <a:schemeClr val="dk1"/>
                </a:solidFill>
                <a:latin typeface="Roboto Slab"/>
                <a:ea typeface="Roboto Slab"/>
                <a:cs typeface="Roboto Slab"/>
              </a:rPr>
            </a:br>
            <a:r>
              <a:rPr lang="en-US" sz="2200" dirty="0">
                <a:solidFill>
                  <a:schemeClr val="dk1"/>
                </a:solidFill>
                <a:latin typeface="Roboto Slab"/>
                <a:ea typeface="Roboto Slab"/>
                <a:cs typeface="Roboto Slab"/>
              </a:rPr>
              <a:t>(i.e. FIN 1115 covers Objective 7/8 </a:t>
            </a:r>
            <a:br>
              <a:rPr lang="en-US" sz="2200" dirty="0">
                <a:solidFill>
                  <a:schemeClr val="dk1"/>
                </a:solidFill>
                <a:latin typeface="Roboto Slab"/>
                <a:ea typeface="Roboto Slab"/>
                <a:cs typeface="Roboto Slab"/>
              </a:rPr>
            </a:br>
            <a:r>
              <a:rPr lang="en-US" sz="2200" dirty="0">
                <a:solidFill>
                  <a:schemeClr val="dk1"/>
                </a:solidFill>
                <a:latin typeface="Roboto Slab"/>
                <a:ea typeface="Roboto Slab"/>
                <a:cs typeface="Roboto Slab"/>
              </a:rPr>
              <a:t>and is a core course for Business </a:t>
            </a:r>
            <a:br>
              <a:rPr lang="en-US" sz="2200" dirty="0">
                <a:solidFill>
                  <a:schemeClr val="dk1"/>
                </a:solidFill>
                <a:latin typeface="Roboto Slab"/>
                <a:ea typeface="Roboto Slab"/>
                <a:cs typeface="Roboto Slab"/>
              </a:rPr>
            </a:br>
            <a:r>
              <a:rPr lang="en-US" sz="2200" dirty="0">
                <a:solidFill>
                  <a:schemeClr val="dk1"/>
                </a:solidFill>
                <a:latin typeface="Roboto Slab"/>
                <a:ea typeface="Roboto Slab"/>
                <a:cs typeface="Roboto Slab"/>
              </a:rPr>
              <a:t>programs) </a:t>
            </a:r>
          </a:p>
          <a:p>
            <a:endParaRPr lang="en-US" dirty="0"/>
          </a:p>
        </p:txBody>
      </p:sp>
    </p:spTree>
    <p:extLst>
      <p:ext uri="{BB962C8B-B14F-4D97-AF65-F5344CB8AC3E}">
        <p14:creationId xmlns:p14="http://schemas.microsoft.com/office/powerpoint/2010/main" val="677499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2" name="TextBox 1"/>
          <p:cNvSpPr txBox="1"/>
          <p:nvPr/>
        </p:nvSpPr>
        <p:spPr>
          <a:xfrm>
            <a:off x="342900" y="2278567"/>
            <a:ext cx="8277225" cy="3554819"/>
          </a:xfrm>
          <a:prstGeom prst="rect">
            <a:avLst/>
          </a:prstGeom>
          <a:noFill/>
        </p:spPr>
        <p:txBody>
          <a:bodyPr wrap="square" rtlCol="0">
            <a:spAutoFit/>
          </a:bodyPr>
          <a:lstStyle/>
          <a:p>
            <a:r>
              <a:rPr lang="en-US" sz="2800" dirty="0">
                <a:solidFill>
                  <a:schemeClr val="tx1"/>
                </a:solidFill>
                <a:latin typeface="Roboto Slab"/>
                <a:ea typeface="Roboto Slab"/>
                <a:cs typeface="Roboto Slab"/>
              </a:rPr>
              <a:t>To finish your bachelor’s degree in four years, complete 30 credits each year. </a:t>
            </a:r>
            <a:endParaRPr lang="en-US" sz="3000" dirty="0">
              <a:solidFill>
                <a:schemeClr val="tx1"/>
              </a:solidFill>
              <a:latin typeface="Roboto Slab"/>
              <a:ea typeface="Roboto Slab"/>
              <a:cs typeface="Roboto Slab"/>
            </a:endParaRPr>
          </a:p>
          <a:p>
            <a:pPr marL="0" indent="0">
              <a:buNone/>
            </a:pPr>
            <a:endParaRPr lang="en-US" sz="3000" dirty="0">
              <a:solidFill>
                <a:schemeClr val="tx1"/>
              </a:solidFill>
              <a:latin typeface="Roboto Slab"/>
              <a:ea typeface="Roboto Slab"/>
              <a:cs typeface="Roboto Slab"/>
            </a:endParaRPr>
          </a:p>
          <a:p>
            <a:pPr marL="0" indent="0">
              <a:spcBef>
                <a:spcPts val="600"/>
              </a:spcBef>
              <a:spcAft>
                <a:spcPts val="600"/>
              </a:spcAft>
              <a:buNone/>
            </a:pPr>
            <a:r>
              <a:rPr lang="en-US" sz="3000" dirty="0">
                <a:solidFill>
                  <a:schemeClr val="tx1"/>
                </a:solidFill>
                <a:latin typeface="Roboto Slab"/>
                <a:ea typeface="Roboto Slab"/>
                <a:cs typeface="Roboto Slab"/>
              </a:rPr>
              <a:t>Take 15 credits each fall and spring semester</a:t>
            </a:r>
          </a:p>
          <a:p>
            <a:pPr marL="0" indent="0">
              <a:spcBef>
                <a:spcPts val="600"/>
              </a:spcBef>
              <a:spcAft>
                <a:spcPts val="600"/>
              </a:spcAft>
              <a:buNone/>
            </a:pPr>
            <a:r>
              <a:rPr lang="en-US" sz="2400" u="sng" dirty="0">
                <a:solidFill>
                  <a:schemeClr val="accent6"/>
                </a:solidFill>
                <a:latin typeface="Roboto Slab"/>
                <a:ea typeface="Roboto Slab"/>
                <a:cs typeface="Roboto Slab"/>
              </a:rPr>
              <a:t>OR</a:t>
            </a:r>
          </a:p>
          <a:p>
            <a:pPr marL="0" indent="0">
              <a:spcBef>
                <a:spcPts val="600"/>
              </a:spcBef>
              <a:buNone/>
            </a:pPr>
            <a:r>
              <a:rPr lang="en-US" sz="3000" dirty="0">
                <a:solidFill>
                  <a:schemeClr val="tx1"/>
                </a:solidFill>
                <a:latin typeface="Roboto Slab"/>
                <a:ea typeface="Roboto Slab"/>
                <a:cs typeface="Roboto Slab"/>
              </a:rPr>
              <a:t>Take 12 credits fall, 12 credits spring, </a:t>
            </a:r>
          </a:p>
          <a:p>
            <a:pPr marL="0" indent="0">
              <a:buNone/>
            </a:pPr>
            <a:r>
              <a:rPr lang="en-US" sz="3000" dirty="0">
                <a:solidFill>
                  <a:schemeClr val="tx1"/>
                </a:solidFill>
                <a:latin typeface="Roboto Slab"/>
                <a:ea typeface="Roboto Slab"/>
                <a:cs typeface="Roboto Slab"/>
              </a:rPr>
              <a:t>and 6 credits in summer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5513" y="5008"/>
            <a:ext cx="3138487" cy="2178309"/>
          </a:xfrm>
          <a:prstGeom prst="rect">
            <a:avLst/>
          </a:prstGeom>
        </p:spPr>
      </p:pic>
      <p:sp>
        <p:nvSpPr>
          <p:cNvPr id="4" name="Title 2">
            <a:extLst>
              <a:ext uri="{FF2B5EF4-FFF2-40B4-BE49-F238E27FC236}">
                <a16:creationId xmlns:a16="http://schemas.microsoft.com/office/drawing/2014/main" id="{85415328-731B-460C-98EA-629DC085BF17}"/>
              </a:ext>
            </a:extLst>
          </p:cNvPr>
          <p:cNvSpPr>
            <a:spLocks noGrp="1"/>
          </p:cNvSpPr>
          <p:nvPr>
            <p:ph type="title"/>
          </p:nvPr>
        </p:nvSpPr>
        <p:spPr>
          <a:xfrm>
            <a:off x="342900" y="1230735"/>
            <a:ext cx="5924550" cy="952582"/>
          </a:xfrm>
        </p:spPr>
        <p:txBody>
          <a:bodyPr/>
          <a:lstStyle/>
          <a:p>
            <a:pPr algn="l"/>
            <a:r>
              <a:rPr lang="en-US" sz="2800" dirty="0">
                <a:solidFill>
                  <a:schemeClr val="accent1"/>
                </a:solidFill>
              </a:rPr>
              <a:t>Section 3: First Semester Schedule</a:t>
            </a:r>
            <a:endParaRPr lang="en-US" sz="2400" dirty="0">
              <a:solidFill>
                <a:schemeClr val="accent1"/>
              </a:solidFill>
            </a:endParaRPr>
          </a:p>
        </p:txBody>
      </p:sp>
    </p:spTree>
    <p:extLst>
      <p:ext uri="{BB962C8B-B14F-4D97-AF65-F5344CB8AC3E}">
        <p14:creationId xmlns:p14="http://schemas.microsoft.com/office/powerpoint/2010/main" val="3551774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grpSp>
        <p:nvGrpSpPr>
          <p:cNvPr id="2" name="Group 1"/>
          <p:cNvGrpSpPr/>
          <p:nvPr/>
        </p:nvGrpSpPr>
        <p:grpSpPr>
          <a:xfrm>
            <a:off x="378711" y="1604311"/>
            <a:ext cx="960679" cy="927610"/>
            <a:chOff x="853416" y="-21457"/>
            <a:chExt cx="960679" cy="927610"/>
          </a:xfrm>
        </p:grpSpPr>
        <p:sp>
          <p:nvSpPr>
            <p:cNvPr id="3" name="Rounded Rectangle 2"/>
            <p:cNvSpPr/>
            <p:nvPr/>
          </p:nvSpPr>
          <p:spPr>
            <a:xfrm>
              <a:off x="853416" y="-21457"/>
              <a:ext cx="960679" cy="927610"/>
            </a:xfrm>
            <a:prstGeom prst="round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 name="Rounded Rectangle 4"/>
            <p:cNvSpPr txBox="1"/>
            <p:nvPr/>
          </p:nvSpPr>
          <p:spPr>
            <a:xfrm>
              <a:off x="898697" y="69107"/>
              <a:ext cx="870115" cy="83704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a:t>English </a:t>
              </a:r>
            </a:p>
            <a:p>
              <a:pPr lvl="0" algn="ctr" defTabSz="622300">
                <a:lnSpc>
                  <a:spcPct val="90000"/>
                </a:lnSpc>
                <a:spcBef>
                  <a:spcPct val="0"/>
                </a:spcBef>
                <a:spcAft>
                  <a:spcPct val="35000"/>
                </a:spcAft>
              </a:pPr>
              <a:r>
                <a:rPr lang="en-US" sz="1400" kern="1200" dirty="0"/>
                <a:t>3 or 4 credits</a:t>
              </a:r>
            </a:p>
          </p:txBody>
        </p:sp>
      </p:grpSp>
      <p:grpSp>
        <p:nvGrpSpPr>
          <p:cNvPr id="5" name="Group 4"/>
          <p:cNvGrpSpPr/>
          <p:nvPr/>
        </p:nvGrpSpPr>
        <p:grpSpPr>
          <a:xfrm>
            <a:off x="378711" y="2572164"/>
            <a:ext cx="960679" cy="927610"/>
            <a:chOff x="853934" y="991377"/>
            <a:chExt cx="960679" cy="927610"/>
          </a:xfrm>
        </p:grpSpPr>
        <p:sp>
          <p:nvSpPr>
            <p:cNvPr id="6" name="Rounded Rectangle 5"/>
            <p:cNvSpPr/>
            <p:nvPr/>
          </p:nvSpPr>
          <p:spPr>
            <a:xfrm>
              <a:off x="853934" y="991377"/>
              <a:ext cx="960679" cy="927610"/>
            </a:xfrm>
            <a:prstGeom prst="round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Rounded Rectangle 4"/>
            <p:cNvSpPr txBox="1"/>
            <p:nvPr/>
          </p:nvSpPr>
          <p:spPr>
            <a:xfrm>
              <a:off x="899219" y="1021394"/>
              <a:ext cx="870115" cy="83704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a:t>Math</a:t>
              </a:r>
            </a:p>
            <a:p>
              <a:pPr lvl="0" algn="ctr" defTabSz="622300">
                <a:lnSpc>
                  <a:spcPct val="90000"/>
                </a:lnSpc>
                <a:spcBef>
                  <a:spcPct val="0"/>
                </a:spcBef>
                <a:spcAft>
                  <a:spcPct val="35000"/>
                </a:spcAft>
              </a:pPr>
              <a:r>
                <a:rPr lang="en-US" sz="1400" kern="1200" dirty="0"/>
                <a:t>3, 4 or 5 credits</a:t>
              </a:r>
              <a:endParaRPr lang="en-US" sz="1100" kern="1200" dirty="0"/>
            </a:p>
          </p:txBody>
        </p:sp>
      </p:grpSp>
      <p:grpSp>
        <p:nvGrpSpPr>
          <p:cNvPr id="8" name="Group 7"/>
          <p:cNvGrpSpPr/>
          <p:nvPr/>
        </p:nvGrpSpPr>
        <p:grpSpPr>
          <a:xfrm>
            <a:off x="378712" y="3559857"/>
            <a:ext cx="960679" cy="927610"/>
            <a:chOff x="853937" y="1911904"/>
            <a:chExt cx="960679" cy="927610"/>
          </a:xfrm>
        </p:grpSpPr>
        <p:sp>
          <p:nvSpPr>
            <p:cNvPr id="9" name="Rounded Rectangle 8"/>
            <p:cNvSpPr/>
            <p:nvPr/>
          </p:nvSpPr>
          <p:spPr>
            <a:xfrm>
              <a:off x="853937" y="1911904"/>
              <a:ext cx="960679" cy="927610"/>
            </a:xfrm>
            <a:prstGeom prst="round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Rounded Rectangle 4"/>
            <p:cNvSpPr txBox="1"/>
            <p:nvPr/>
          </p:nvSpPr>
          <p:spPr>
            <a:xfrm>
              <a:off x="899219" y="1995386"/>
              <a:ext cx="870115" cy="83704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a:t>Major course</a:t>
              </a:r>
            </a:p>
            <a:p>
              <a:pPr lvl="0" algn="ctr" defTabSz="622300">
                <a:lnSpc>
                  <a:spcPct val="90000"/>
                </a:lnSpc>
                <a:spcBef>
                  <a:spcPct val="0"/>
                </a:spcBef>
                <a:spcAft>
                  <a:spcPct val="35000"/>
                </a:spcAft>
              </a:pPr>
              <a:r>
                <a:rPr lang="en-US" sz="1400" kern="1200" dirty="0"/>
                <a:t>3 credits	</a:t>
              </a:r>
            </a:p>
          </p:txBody>
        </p:sp>
      </p:grpSp>
      <p:grpSp>
        <p:nvGrpSpPr>
          <p:cNvPr id="11" name="Group 10"/>
          <p:cNvGrpSpPr/>
          <p:nvPr/>
        </p:nvGrpSpPr>
        <p:grpSpPr>
          <a:xfrm>
            <a:off x="365476" y="4532749"/>
            <a:ext cx="960679" cy="972892"/>
            <a:chOff x="853937" y="2924095"/>
            <a:chExt cx="960679" cy="927610"/>
          </a:xfrm>
        </p:grpSpPr>
        <p:sp>
          <p:nvSpPr>
            <p:cNvPr id="12" name="Rounded Rectangle 11"/>
            <p:cNvSpPr/>
            <p:nvPr/>
          </p:nvSpPr>
          <p:spPr>
            <a:xfrm>
              <a:off x="853937" y="2924095"/>
              <a:ext cx="960679" cy="927610"/>
            </a:xfrm>
            <a:prstGeom prst="round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Rounded Rectangle 4"/>
            <p:cNvSpPr txBox="1"/>
            <p:nvPr/>
          </p:nvSpPr>
          <p:spPr>
            <a:xfrm>
              <a:off x="899218" y="3064733"/>
              <a:ext cx="870115" cy="70234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ISU 1199</a:t>
              </a:r>
            </a:p>
            <a:p>
              <a:pPr lvl="0" algn="ctr" defTabSz="711200">
                <a:lnSpc>
                  <a:spcPct val="90000"/>
                </a:lnSpc>
                <a:spcBef>
                  <a:spcPct val="0"/>
                </a:spcBef>
                <a:spcAft>
                  <a:spcPct val="35000"/>
                </a:spcAft>
              </a:pPr>
              <a:r>
                <a:rPr lang="en-US" kern="1200" dirty="0">
                  <a:solidFill>
                    <a:schemeClr val="tx1"/>
                  </a:solidFill>
                </a:rPr>
                <a:t>3 credits</a:t>
              </a:r>
            </a:p>
          </p:txBody>
        </p:sp>
      </p:grpSp>
      <p:grpSp>
        <p:nvGrpSpPr>
          <p:cNvPr id="14" name="Group 13"/>
          <p:cNvGrpSpPr/>
          <p:nvPr/>
        </p:nvGrpSpPr>
        <p:grpSpPr>
          <a:xfrm>
            <a:off x="378712" y="5542740"/>
            <a:ext cx="960679" cy="927610"/>
            <a:chOff x="853937" y="3898086"/>
            <a:chExt cx="960679" cy="927610"/>
          </a:xfrm>
        </p:grpSpPr>
        <p:sp>
          <p:nvSpPr>
            <p:cNvPr id="15" name="Rounded Rectangle 14"/>
            <p:cNvSpPr/>
            <p:nvPr/>
          </p:nvSpPr>
          <p:spPr>
            <a:xfrm>
              <a:off x="853937" y="3898086"/>
              <a:ext cx="960679" cy="927610"/>
            </a:xfrm>
            <a:prstGeom prst="round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Rounded Rectangle 4"/>
            <p:cNvSpPr txBox="1"/>
            <p:nvPr/>
          </p:nvSpPr>
          <p:spPr>
            <a:xfrm>
              <a:off x="899219" y="3943368"/>
              <a:ext cx="870115" cy="83704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a:solidFill>
                    <a:schemeClr val="tx1"/>
                  </a:solidFill>
                </a:rPr>
                <a:t>Free Electives</a:t>
              </a:r>
            </a:p>
          </p:txBody>
        </p:sp>
      </p:grpSp>
      <p:sp>
        <p:nvSpPr>
          <p:cNvPr id="18" name="TextBox 17"/>
          <p:cNvSpPr txBox="1"/>
          <p:nvPr/>
        </p:nvSpPr>
        <p:spPr>
          <a:xfrm>
            <a:off x="1776982" y="5683380"/>
            <a:ext cx="6718041" cy="646331"/>
          </a:xfrm>
          <a:prstGeom prst="rect">
            <a:avLst/>
          </a:prstGeom>
          <a:noFill/>
        </p:spPr>
        <p:txBody>
          <a:bodyPr wrap="square" rtlCol="0">
            <a:spAutoFit/>
          </a:bodyPr>
          <a:lstStyle/>
          <a:p>
            <a:r>
              <a:rPr lang="en-US" sz="1800" b="1" dirty="0">
                <a:solidFill>
                  <a:schemeClr val="tx1"/>
                </a:solidFill>
                <a:latin typeface="Roboto Slab"/>
                <a:ea typeface="Roboto Slab"/>
                <a:cs typeface="Roboto Slab"/>
              </a:rPr>
              <a:t>Learn to swim or ski or choose a course simply because it interests you!  </a:t>
            </a:r>
          </a:p>
        </p:txBody>
      </p:sp>
      <p:sp>
        <p:nvSpPr>
          <p:cNvPr id="19" name="TextBox 18"/>
          <p:cNvSpPr txBox="1"/>
          <p:nvPr/>
        </p:nvSpPr>
        <p:spPr>
          <a:xfrm>
            <a:off x="1776981" y="4863902"/>
            <a:ext cx="5728996" cy="369332"/>
          </a:xfrm>
          <a:prstGeom prst="rect">
            <a:avLst/>
          </a:prstGeom>
          <a:noFill/>
        </p:spPr>
        <p:txBody>
          <a:bodyPr wrap="square" rtlCol="0">
            <a:spAutoFit/>
          </a:bodyPr>
          <a:lstStyle/>
          <a:p>
            <a:r>
              <a:rPr lang="en-US" sz="1800" b="1" dirty="0">
                <a:solidFill>
                  <a:schemeClr val="tx1"/>
                </a:solidFill>
                <a:latin typeface="Roboto Slab"/>
                <a:ea typeface="Roboto Slab"/>
                <a:cs typeface="Roboto Slab"/>
              </a:rPr>
              <a:t>Learn how to be a successful college student</a:t>
            </a:r>
            <a:r>
              <a:rPr lang="en-US" sz="1800" dirty="0"/>
              <a:t>.</a:t>
            </a:r>
          </a:p>
        </p:txBody>
      </p:sp>
      <p:sp>
        <p:nvSpPr>
          <p:cNvPr id="20" name="TextBox 19"/>
          <p:cNvSpPr txBox="1"/>
          <p:nvPr/>
        </p:nvSpPr>
        <p:spPr>
          <a:xfrm>
            <a:off x="1776981" y="3738696"/>
            <a:ext cx="6167535" cy="646331"/>
          </a:xfrm>
          <a:prstGeom prst="rect">
            <a:avLst/>
          </a:prstGeom>
          <a:noFill/>
        </p:spPr>
        <p:txBody>
          <a:bodyPr wrap="square" rtlCol="0">
            <a:spAutoFit/>
          </a:bodyPr>
          <a:lstStyle/>
          <a:p>
            <a:r>
              <a:rPr lang="en-US" sz="1800" b="1" dirty="0">
                <a:solidFill>
                  <a:schemeClr val="tx1"/>
                </a:solidFill>
                <a:latin typeface="Roboto Slab"/>
                <a:ea typeface="Roboto Slab"/>
                <a:cs typeface="Roboto Slab"/>
              </a:rPr>
              <a:t>Get started on your major classes and see if the class content is what you expected. </a:t>
            </a:r>
          </a:p>
        </p:txBody>
      </p:sp>
      <p:sp>
        <p:nvSpPr>
          <p:cNvPr id="21" name="TextBox 20"/>
          <p:cNvSpPr txBox="1"/>
          <p:nvPr/>
        </p:nvSpPr>
        <p:spPr>
          <a:xfrm>
            <a:off x="1776981" y="2697538"/>
            <a:ext cx="6615404" cy="646331"/>
          </a:xfrm>
          <a:prstGeom prst="rect">
            <a:avLst/>
          </a:prstGeom>
          <a:noFill/>
        </p:spPr>
        <p:txBody>
          <a:bodyPr wrap="square" rtlCol="0">
            <a:spAutoFit/>
          </a:bodyPr>
          <a:lstStyle/>
          <a:p>
            <a:r>
              <a:rPr lang="en-US" sz="1800" b="1" dirty="0">
                <a:solidFill>
                  <a:schemeClr val="tx1"/>
                </a:solidFill>
                <a:latin typeface="Roboto Slab"/>
                <a:ea typeface="Roboto Slab"/>
                <a:cs typeface="Roboto Slab"/>
              </a:rPr>
              <a:t>Do not delay taking math. Math and English are often required to progress in your major.  </a:t>
            </a:r>
          </a:p>
        </p:txBody>
      </p:sp>
      <p:sp>
        <p:nvSpPr>
          <p:cNvPr id="22" name="TextBox 21"/>
          <p:cNvSpPr txBox="1"/>
          <p:nvPr/>
        </p:nvSpPr>
        <p:spPr>
          <a:xfrm>
            <a:off x="1776982" y="1656877"/>
            <a:ext cx="6718041" cy="923330"/>
          </a:xfrm>
          <a:prstGeom prst="rect">
            <a:avLst/>
          </a:prstGeom>
          <a:noFill/>
        </p:spPr>
        <p:txBody>
          <a:bodyPr wrap="square" rtlCol="0">
            <a:spAutoFit/>
          </a:bodyPr>
          <a:lstStyle/>
          <a:p>
            <a:r>
              <a:rPr lang="en-US" sz="1800" b="1" dirty="0">
                <a:solidFill>
                  <a:schemeClr val="tx1"/>
                </a:solidFill>
                <a:latin typeface="Roboto Slab"/>
                <a:ea typeface="Roboto Slab"/>
                <a:cs typeface="Roboto Slab"/>
              </a:rPr>
              <a:t>Learn to meet college level writing and research expectations by taking English in your first and second semester. </a:t>
            </a:r>
          </a:p>
        </p:txBody>
      </p:sp>
      <p:sp>
        <p:nvSpPr>
          <p:cNvPr id="24" name="TextBox 23"/>
          <p:cNvSpPr txBox="1"/>
          <p:nvPr/>
        </p:nvSpPr>
        <p:spPr>
          <a:xfrm>
            <a:off x="365475" y="977286"/>
            <a:ext cx="7140502" cy="523220"/>
          </a:xfrm>
          <a:prstGeom prst="rect">
            <a:avLst/>
          </a:prstGeom>
          <a:noFill/>
        </p:spPr>
        <p:txBody>
          <a:bodyPr wrap="square" rtlCol="0">
            <a:spAutoFit/>
          </a:bodyPr>
          <a:lstStyle/>
          <a:p>
            <a:r>
              <a:rPr lang="en-US" sz="2800" b="1" dirty="0">
                <a:solidFill>
                  <a:schemeClr val="accent6"/>
                </a:solidFill>
                <a:latin typeface="Roboto Slab"/>
                <a:ea typeface="Roboto Slab"/>
                <a:cs typeface="Roboto Slab"/>
              </a:rPr>
              <a:t>Recommended First Semester Courses:</a:t>
            </a:r>
          </a:p>
        </p:txBody>
      </p:sp>
    </p:spTree>
    <p:extLst>
      <p:ext uri="{BB962C8B-B14F-4D97-AF65-F5344CB8AC3E}">
        <p14:creationId xmlns:p14="http://schemas.microsoft.com/office/powerpoint/2010/main" val="161665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2" name="TextBox 1"/>
          <p:cNvSpPr txBox="1"/>
          <p:nvPr/>
        </p:nvSpPr>
        <p:spPr>
          <a:xfrm>
            <a:off x="423863" y="1276458"/>
            <a:ext cx="3202476" cy="523220"/>
          </a:xfrm>
          <a:prstGeom prst="rect">
            <a:avLst/>
          </a:prstGeom>
          <a:noFill/>
        </p:spPr>
        <p:txBody>
          <a:bodyPr wrap="square" rtlCol="0">
            <a:spAutoFit/>
          </a:bodyPr>
          <a:lstStyle/>
          <a:p>
            <a:pPr algn="ctr"/>
            <a:r>
              <a:rPr lang="en-US" sz="2800" b="1" dirty="0">
                <a:solidFill>
                  <a:schemeClr val="accent1"/>
                </a:solidFill>
                <a:latin typeface="Roboto Slab"/>
                <a:ea typeface="Roboto Slab"/>
                <a:cs typeface="Roboto Slab"/>
                <a:sym typeface="Roboto"/>
              </a:rPr>
              <a:t>Math Placement</a:t>
            </a:r>
          </a:p>
        </p:txBody>
      </p:sp>
      <p:sp>
        <p:nvSpPr>
          <p:cNvPr id="3" name="Content Placeholder 2"/>
          <p:cNvSpPr txBox="1">
            <a:spLocks/>
          </p:cNvSpPr>
          <p:nvPr/>
        </p:nvSpPr>
        <p:spPr>
          <a:xfrm>
            <a:off x="606121" y="1989092"/>
            <a:ext cx="7735077" cy="400530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US" sz="2000" b="1" dirty="0">
                <a:solidFill>
                  <a:schemeClr val="tx1"/>
                </a:solidFill>
                <a:latin typeface="Roboto Slab"/>
                <a:ea typeface="Roboto Slab"/>
                <a:cs typeface="Roboto Slab"/>
                <a:sym typeface="Arial"/>
              </a:rPr>
              <a:t>Students place into math courses by achieving specific scores on their:</a:t>
            </a:r>
          </a:p>
          <a:p>
            <a:r>
              <a:rPr lang="en-US" sz="2000" b="1" dirty="0">
                <a:solidFill>
                  <a:schemeClr val="tx1"/>
                </a:solidFill>
                <a:latin typeface="Roboto Slab"/>
                <a:ea typeface="Roboto Slab"/>
                <a:cs typeface="Roboto Slab"/>
                <a:sym typeface="Arial"/>
                <a:hlinkClick r:id="rId3"/>
              </a:rPr>
              <a:t>ALEKS</a:t>
            </a:r>
            <a:endParaRPr lang="en-US" sz="2000" b="1" dirty="0">
              <a:solidFill>
                <a:schemeClr val="tx1"/>
              </a:solidFill>
              <a:latin typeface="Roboto Slab"/>
              <a:ea typeface="Roboto Slab"/>
              <a:cs typeface="Roboto Slab"/>
              <a:sym typeface="Arial"/>
            </a:endParaRPr>
          </a:p>
          <a:p>
            <a:r>
              <a:rPr lang="en-US" sz="2000" b="1" dirty="0">
                <a:solidFill>
                  <a:schemeClr val="tx1"/>
                </a:solidFill>
                <a:latin typeface="Roboto Slab"/>
                <a:ea typeface="Roboto Slab"/>
                <a:cs typeface="Roboto Slab"/>
                <a:sym typeface="Arial"/>
              </a:rPr>
              <a:t>ACT and/or SAT </a:t>
            </a:r>
          </a:p>
          <a:p>
            <a:r>
              <a:rPr lang="en-US" sz="2000" b="1" dirty="0">
                <a:solidFill>
                  <a:schemeClr val="tx1"/>
                </a:solidFill>
                <a:latin typeface="Roboto Slab"/>
                <a:ea typeface="Roboto Slab"/>
                <a:cs typeface="Roboto Slab"/>
                <a:sym typeface="Arial"/>
              </a:rPr>
              <a:t>AP credit</a:t>
            </a:r>
          </a:p>
          <a:p>
            <a:r>
              <a:rPr lang="en-US" sz="2000" b="1" dirty="0">
                <a:solidFill>
                  <a:schemeClr val="tx1"/>
                </a:solidFill>
                <a:latin typeface="Roboto Slab"/>
                <a:ea typeface="Roboto Slab"/>
                <a:cs typeface="Roboto Slab"/>
                <a:sym typeface="Arial"/>
              </a:rPr>
              <a:t>Dual enrollment credit</a:t>
            </a:r>
          </a:p>
          <a:p>
            <a:pPr marL="0" indent="0">
              <a:buFont typeface="Arial"/>
              <a:buNone/>
            </a:pPr>
            <a:r>
              <a:rPr lang="en-US" sz="2000" b="1" dirty="0">
                <a:solidFill>
                  <a:schemeClr val="tx1"/>
                </a:solidFill>
                <a:latin typeface="Roboto Slab"/>
                <a:ea typeface="Roboto Slab"/>
                <a:cs typeface="Roboto Slab"/>
                <a:sym typeface="Arial"/>
              </a:rPr>
              <a:t>Scores from these exams place students into math courses up to MATH 1170 (Calculus I). </a:t>
            </a:r>
          </a:p>
          <a:p>
            <a:pPr marL="0" indent="0">
              <a:buFont typeface="Arial"/>
              <a:buNone/>
            </a:pPr>
            <a:r>
              <a:rPr lang="en-US" sz="2000" b="1" dirty="0">
                <a:solidFill>
                  <a:schemeClr val="tx1"/>
                </a:solidFill>
                <a:latin typeface="Roboto Slab"/>
                <a:ea typeface="Roboto Slab"/>
                <a:cs typeface="Roboto Slab"/>
                <a:sym typeface="Arial"/>
                <a:hlinkClick r:id="rId4"/>
              </a:rPr>
              <a:t>Math Course Placement</a:t>
            </a:r>
            <a:r>
              <a:rPr lang="en-US" sz="2000" b="1" dirty="0">
                <a:solidFill>
                  <a:schemeClr val="tx1"/>
                </a:solidFill>
                <a:latin typeface="Roboto Slab"/>
                <a:ea typeface="Roboto Slab"/>
                <a:cs typeface="Roboto Slab"/>
                <a:sym typeface="Arial"/>
              </a:rPr>
              <a:t> Chart</a:t>
            </a:r>
          </a:p>
        </p:txBody>
      </p:sp>
    </p:spTree>
    <p:extLst>
      <p:ext uri="{BB962C8B-B14F-4D97-AF65-F5344CB8AC3E}">
        <p14:creationId xmlns:p14="http://schemas.microsoft.com/office/powerpoint/2010/main" val="1596689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2" name="Title 1"/>
          <p:cNvSpPr txBox="1">
            <a:spLocks/>
          </p:cNvSpPr>
          <p:nvPr/>
        </p:nvSpPr>
        <p:spPr bwMode="auto">
          <a:xfrm>
            <a:off x="290513" y="1305030"/>
            <a:ext cx="3886200" cy="5475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rgbClr val="F47920"/>
                </a:solidFill>
                <a:latin typeface="+mj-lt"/>
                <a:ea typeface="ＭＳ Ｐゴシック" pitchFamily="-110" charset="-128"/>
                <a:cs typeface="ＭＳ Ｐゴシック" pitchFamily="-110" charset="-128"/>
              </a:defRPr>
            </a:lvl1pPr>
            <a:lvl2pPr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2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2800" b="1" dirty="0">
                <a:solidFill>
                  <a:schemeClr val="accent1"/>
                </a:solidFill>
                <a:latin typeface="Roboto Slab"/>
                <a:ea typeface="Roboto Slab"/>
                <a:cs typeface="Roboto Slab"/>
              </a:rPr>
              <a:t>English Placement</a:t>
            </a:r>
          </a:p>
        </p:txBody>
      </p:sp>
      <p:sp>
        <p:nvSpPr>
          <p:cNvPr id="3" name="Content Placeholder 2"/>
          <p:cNvSpPr txBox="1">
            <a:spLocks/>
          </p:cNvSpPr>
          <p:nvPr/>
        </p:nvSpPr>
        <p:spPr>
          <a:xfrm>
            <a:off x="598763" y="2153243"/>
            <a:ext cx="8304255" cy="32862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buNone/>
            </a:pPr>
            <a:r>
              <a:rPr lang="en-US" sz="2000" b="1" dirty="0">
                <a:solidFill>
                  <a:schemeClr val="tx1"/>
                </a:solidFill>
                <a:latin typeface="Roboto Slab"/>
                <a:ea typeface="Roboto Slab"/>
                <a:cs typeface="Roboto Slab"/>
              </a:rPr>
              <a:t>Course placement for English is determined by:</a:t>
            </a:r>
          </a:p>
          <a:p>
            <a:r>
              <a:rPr lang="en-US" sz="2000" b="1" dirty="0">
                <a:solidFill>
                  <a:schemeClr val="tx1"/>
                </a:solidFill>
                <a:latin typeface="Roboto Slab"/>
                <a:ea typeface="Roboto Slab"/>
                <a:cs typeface="Roboto Slab"/>
              </a:rPr>
              <a:t>High school GPA </a:t>
            </a:r>
          </a:p>
          <a:p>
            <a:r>
              <a:rPr lang="en-US" sz="2000" b="1" dirty="0">
                <a:solidFill>
                  <a:schemeClr val="tx1"/>
                </a:solidFill>
                <a:latin typeface="Roboto Slab"/>
                <a:ea typeface="Roboto Slab"/>
                <a:cs typeface="Roboto Slab"/>
              </a:rPr>
              <a:t>ACT and/or SAT </a:t>
            </a:r>
          </a:p>
          <a:p>
            <a:r>
              <a:rPr lang="en-US" sz="2000" b="1" dirty="0">
                <a:solidFill>
                  <a:schemeClr val="tx1"/>
                </a:solidFill>
                <a:latin typeface="Roboto Slab"/>
                <a:ea typeface="Roboto Slab"/>
                <a:cs typeface="Roboto Slab"/>
              </a:rPr>
              <a:t>AP Credit</a:t>
            </a:r>
          </a:p>
          <a:p>
            <a:r>
              <a:rPr lang="en-US" sz="2000" b="1" dirty="0">
                <a:solidFill>
                  <a:schemeClr val="tx1"/>
                </a:solidFill>
                <a:latin typeface="Roboto Slab"/>
                <a:ea typeface="Roboto Slab"/>
                <a:cs typeface="Roboto Slab"/>
              </a:rPr>
              <a:t>Dual enrollment credit</a:t>
            </a:r>
          </a:p>
          <a:p>
            <a:r>
              <a:rPr lang="en-US" sz="2000" b="1" dirty="0">
                <a:solidFill>
                  <a:schemeClr val="tx1"/>
                </a:solidFill>
                <a:latin typeface="Roboto Slab"/>
                <a:ea typeface="Roboto Slab"/>
                <a:cs typeface="Roboto Slab"/>
              </a:rPr>
              <a:t>Students without a high school GPA, ACT, or SAT scores must enroll into ENGL 1101P.</a:t>
            </a:r>
          </a:p>
          <a:p>
            <a:pPr marL="50800" indent="0">
              <a:buNone/>
            </a:pPr>
            <a:r>
              <a:rPr lang="en-US" sz="2000" b="1" dirty="0">
                <a:solidFill>
                  <a:schemeClr val="tx1"/>
                </a:solidFill>
                <a:latin typeface="Roboto Slab"/>
                <a:ea typeface="Roboto Slab"/>
                <a:cs typeface="Roboto Slab"/>
                <a:hlinkClick r:id="rId3"/>
              </a:rPr>
              <a:t>English Course Placement</a:t>
            </a:r>
            <a:r>
              <a:rPr lang="en-US" sz="2000" b="1" dirty="0">
                <a:solidFill>
                  <a:schemeClr val="tx1"/>
                </a:solidFill>
                <a:latin typeface="Roboto Slab"/>
                <a:ea typeface="Roboto Slab"/>
                <a:cs typeface="Roboto Slab"/>
              </a:rPr>
              <a:t> Chart</a:t>
            </a:r>
          </a:p>
          <a:p>
            <a:pPr marL="0" indent="0">
              <a:buFont typeface="Arial"/>
              <a:buNone/>
            </a:pPr>
            <a:endParaRPr lang="en-US" sz="800" dirty="0"/>
          </a:p>
        </p:txBody>
      </p:sp>
    </p:spTree>
    <p:extLst>
      <p:ext uri="{BB962C8B-B14F-4D97-AF65-F5344CB8AC3E}">
        <p14:creationId xmlns:p14="http://schemas.microsoft.com/office/powerpoint/2010/main" val="3497641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2" name="Title 1"/>
          <p:cNvSpPr txBox="1">
            <a:spLocks/>
          </p:cNvSpPr>
          <p:nvPr/>
        </p:nvSpPr>
        <p:spPr bwMode="auto">
          <a:xfrm>
            <a:off x="529793" y="2108975"/>
            <a:ext cx="7770145" cy="1872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rgbClr val="F47920"/>
                </a:solidFill>
                <a:latin typeface="+mj-lt"/>
                <a:ea typeface="ＭＳ Ｐゴシック" pitchFamily="-110" charset="-128"/>
                <a:cs typeface="ＭＳ Ｐゴシック" pitchFamily="-110" charset="-128"/>
              </a:defRPr>
            </a:lvl1pPr>
            <a:lvl2pPr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2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a:lstStyle>
          <a:p>
            <a:pPr algn="l">
              <a:spcAft>
                <a:spcPts val="600"/>
              </a:spcAft>
            </a:pPr>
            <a:r>
              <a:rPr lang="en-US" sz="2000" b="1" dirty="0">
                <a:solidFill>
                  <a:schemeClr val="tx1"/>
                </a:solidFill>
                <a:latin typeface="Roboto Slab"/>
                <a:ea typeface="Roboto Slab"/>
                <a:cs typeface="Roboto Slab"/>
              </a:rPr>
              <a:t>#1 Resource - Academic Advising</a:t>
            </a:r>
          </a:p>
          <a:p>
            <a:pPr marL="285750" indent="-285750" algn="l">
              <a:spcAft>
                <a:spcPts val="600"/>
              </a:spcAft>
              <a:buFont typeface="Arial" panose="020B0604020202020204" pitchFamily="34" charset="0"/>
              <a:buChar char="•"/>
            </a:pPr>
            <a:r>
              <a:rPr lang="en-US" sz="1800" b="1" dirty="0">
                <a:solidFill>
                  <a:schemeClr val="tx1"/>
                </a:solidFill>
                <a:latin typeface="Roboto Slab"/>
                <a:ea typeface="Roboto Slab"/>
                <a:cs typeface="Roboto Slab"/>
              </a:rPr>
              <a:t>ISU academic advisors are knowledgeable and friendly professionals who are dedicated to providing you information and guidance regarding all aspects of the undergraduate experience. All incoming freshman will have an assigned academic advisor that will assist and support each student. </a:t>
            </a:r>
          </a:p>
        </p:txBody>
      </p:sp>
      <p:sp>
        <p:nvSpPr>
          <p:cNvPr id="4" name="Title 2">
            <a:extLst>
              <a:ext uri="{FF2B5EF4-FFF2-40B4-BE49-F238E27FC236}">
                <a16:creationId xmlns:a16="http://schemas.microsoft.com/office/drawing/2014/main" id="{85415328-731B-460C-98EA-629DC085BF17}"/>
              </a:ext>
            </a:extLst>
          </p:cNvPr>
          <p:cNvSpPr>
            <a:spLocks noGrp="1"/>
          </p:cNvSpPr>
          <p:nvPr>
            <p:ph type="title"/>
          </p:nvPr>
        </p:nvSpPr>
        <p:spPr>
          <a:xfrm>
            <a:off x="497254" y="1348153"/>
            <a:ext cx="7032869" cy="492370"/>
          </a:xfrm>
        </p:spPr>
        <p:txBody>
          <a:bodyPr/>
          <a:lstStyle/>
          <a:p>
            <a:pPr algn="l"/>
            <a:r>
              <a:rPr lang="en-US" sz="2800" dirty="0">
                <a:solidFill>
                  <a:schemeClr val="accent1"/>
                </a:solidFill>
              </a:rPr>
              <a:t>Section 4: Student Success Resources</a:t>
            </a:r>
            <a:endParaRPr lang="en-US" sz="2400" dirty="0">
              <a:solidFill>
                <a:schemeClr val="accent1"/>
              </a:solidFill>
            </a:endParaRPr>
          </a:p>
        </p:txBody>
      </p:sp>
      <p:pic>
        <p:nvPicPr>
          <p:cNvPr id="1026" name="Picture 2" descr="Image result for academic advising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323" y="4089401"/>
            <a:ext cx="4649038" cy="2033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789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2" name="Title 1"/>
          <p:cNvSpPr txBox="1">
            <a:spLocks/>
          </p:cNvSpPr>
          <p:nvPr/>
        </p:nvSpPr>
        <p:spPr bwMode="auto">
          <a:xfrm>
            <a:off x="533702" y="1729930"/>
            <a:ext cx="6314774" cy="49449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rgbClr val="F47920"/>
                </a:solidFill>
                <a:latin typeface="+mj-lt"/>
                <a:ea typeface="ＭＳ Ｐゴシック" pitchFamily="-110" charset="-128"/>
                <a:cs typeface="ＭＳ Ｐゴシック" pitchFamily="-110" charset="-128"/>
              </a:defRPr>
            </a:lvl1pPr>
            <a:lvl2pPr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2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a:lstStyle>
          <a:p>
            <a:pPr algn="l">
              <a:spcAft>
                <a:spcPts val="600"/>
              </a:spcAft>
            </a:pPr>
            <a:r>
              <a:rPr lang="en-US" sz="2000" b="1" dirty="0">
                <a:solidFill>
                  <a:schemeClr val="tx1"/>
                </a:solidFill>
                <a:latin typeface="Roboto Slab"/>
                <a:ea typeface="Roboto Slab"/>
                <a:cs typeface="Roboto Slab"/>
              </a:rPr>
              <a:t>#1 Resource - Academic Advising</a:t>
            </a:r>
          </a:p>
        </p:txBody>
      </p:sp>
      <p:sp>
        <p:nvSpPr>
          <p:cNvPr id="3" name="Content Placeholder 2"/>
          <p:cNvSpPr txBox="1">
            <a:spLocks/>
          </p:cNvSpPr>
          <p:nvPr/>
        </p:nvSpPr>
        <p:spPr>
          <a:xfrm>
            <a:off x="533702" y="2434220"/>
            <a:ext cx="8205537" cy="18407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 indent="0">
              <a:buNone/>
            </a:pPr>
            <a:r>
              <a:rPr lang="en-US" sz="2000" b="1" dirty="0">
                <a:solidFill>
                  <a:schemeClr val="tx1"/>
                </a:solidFill>
                <a:latin typeface="Roboto Slab"/>
                <a:ea typeface="Roboto Slab"/>
                <a:cs typeface="Roboto Slab"/>
              </a:rPr>
              <a:t>Your academic advisor will communicate with you mostly by email, to remind you of important deadlines and inform you about relevant university policies. </a:t>
            </a:r>
          </a:p>
          <a:p>
            <a:pPr marL="50800" indent="0">
              <a:buNone/>
            </a:pPr>
            <a:endParaRPr lang="en-US" sz="600" b="1" dirty="0">
              <a:solidFill>
                <a:schemeClr val="tx1"/>
              </a:solidFill>
              <a:latin typeface="Roboto Slab"/>
              <a:ea typeface="Roboto Slab"/>
              <a:cs typeface="Roboto Slab"/>
            </a:endParaRPr>
          </a:p>
          <a:p>
            <a:pPr marL="50800" indent="0">
              <a:buNone/>
            </a:pPr>
            <a:r>
              <a:rPr lang="en-US" b="1" dirty="0">
                <a:solidFill>
                  <a:schemeClr val="accent1"/>
                </a:solidFill>
                <a:latin typeface="Roboto Slab"/>
                <a:ea typeface="Roboto Slab"/>
                <a:cs typeface="Roboto Slab"/>
              </a:rPr>
              <a:t>Please read your ISU email every day.</a:t>
            </a:r>
          </a:p>
          <a:p>
            <a:pPr marL="0" indent="0">
              <a:buNone/>
            </a:pPr>
            <a:r>
              <a:rPr lang="en-US" sz="1800" dirty="0"/>
              <a:t>                                              </a:t>
            </a:r>
          </a:p>
        </p:txBody>
      </p:sp>
    </p:spTree>
    <p:extLst>
      <p:ext uri="{BB962C8B-B14F-4D97-AF65-F5344CB8AC3E}">
        <p14:creationId xmlns:p14="http://schemas.microsoft.com/office/powerpoint/2010/main" val="4270922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2" name="TextBox 1"/>
          <p:cNvSpPr txBox="1"/>
          <p:nvPr/>
        </p:nvSpPr>
        <p:spPr>
          <a:xfrm>
            <a:off x="678787" y="987259"/>
            <a:ext cx="5104598" cy="461665"/>
          </a:xfrm>
          <a:prstGeom prst="rect">
            <a:avLst/>
          </a:prstGeom>
          <a:noFill/>
        </p:spPr>
        <p:txBody>
          <a:bodyPr wrap="square" rtlCol="0">
            <a:spAutoFit/>
          </a:bodyPr>
          <a:lstStyle/>
          <a:p>
            <a:r>
              <a:rPr lang="en-US" sz="2400" b="1" dirty="0">
                <a:solidFill>
                  <a:srgbClr val="F47920"/>
                </a:solidFill>
                <a:latin typeface="Roboto Slab"/>
              </a:rPr>
              <a:t>Free and Confidential Resources</a:t>
            </a:r>
          </a:p>
        </p:txBody>
      </p:sp>
      <p:sp>
        <p:nvSpPr>
          <p:cNvPr id="3" name="TextBox 2"/>
          <p:cNvSpPr txBox="1"/>
          <p:nvPr/>
        </p:nvSpPr>
        <p:spPr>
          <a:xfrm>
            <a:off x="703060" y="1619502"/>
            <a:ext cx="1576873" cy="369332"/>
          </a:xfrm>
          <a:prstGeom prst="rect">
            <a:avLst/>
          </a:prstGeom>
          <a:noFill/>
        </p:spPr>
        <p:txBody>
          <a:bodyPr wrap="square" rtlCol="0">
            <a:spAutoFit/>
          </a:bodyPr>
          <a:lstStyle/>
          <a:p>
            <a:r>
              <a:rPr lang="en-US" sz="1800" b="1" dirty="0">
                <a:solidFill>
                  <a:schemeClr val="tx1"/>
                </a:solidFill>
                <a:latin typeface="Roboto Slab"/>
                <a:ea typeface="Roboto Slab"/>
                <a:cs typeface="Roboto Slab"/>
                <a:sym typeface="Roboto"/>
              </a:rPr>
              <a:t>Tutors</a:t>
            </a:r>
          </a:p>
        </p:txBody>
      </p:sp>
      <p:sp>
        <p:nvSpPr>
          <p:cNvPr id="4" name="TextBox 3"/>
          <p:cNvSpPr txBox="1"/>
          <p:nvPr/>
        </p:nvSpPr>
        <p:spPr>
          <a:xfrm>
            <a:off x="703060" y="2188058"/>
            <a:ext cx="2267338" cy="369332"/>
          </a:xfrm>
          <a:prstGeom prst="rect">
            <a:avLst/>
          </a:prstGeom>
          <a:noFill/>
        </p:spPr>
        <p:txBody>
          <a:bodyPr wrap="square" rtlCol="0">
            <a:spAutoFit/>
          </a:bodyPr>
          <a:lstStyle/>
          <a:p>
            <a:r>
              <a:rPr lang="en-US" sz="1800" b="1" dirty="0">
                <a:solidFill>
                  <a:schemeClr val="tx1"/>
                </a:solidFill>
                <a:latin typeface="Roboto Slab"/>
                <a:ea typeface="Roboto Slab"/>
                <a:cs typeface="Roboto Slab"/>
              </a:rPr>
              <a:t>Health Center</a:t>
            </a:r>
          </a:p>
        </p:txBody>
      </p:sp>
      <p:sp>
        <p:nvSpPr>
          <p:cNvPr id="5" name="TextBox 4"/>
          <p:cNvSpPr txBox="1"/>
          <p:nvPr/>
        </p:nvSpPr>
        <p:spPr>
          <a:xfrm>
            <a:off x="678787" y="4138927"/>
            <a:ext cx="2854022" cy="646331"/>
          </a:xfrm>
          <a:prstGeom prst="rect">
            <a:avLst/>
          </a:prstGeom>
          <a:noFill/>
        </p:spPr>
        <p:txBody>
          <a:bodyPr wrap="square" rtlCol="0">
            <a:spAutoFit/>
          </a:bodyPr>
          <a:lstStyle/>
          <a:p>
            <a:r>
              <a:rPr lang="en-US" sz="1800" b="1" dirty="0">
                <a:solidFill>
                  <a:schemeClr val="tx1"/>
                </a:solidFill>
                <a:latin typeface="Roboto Slab"/>
                <a:ea typeface="Roboto Slab"/>
                <a:cs typeface="Roboto Slab"/>
              </a:rPr>
              <a:t>Student Leadership and Engagement Center</a:t>
            </a:r>
          </a:p>
        </p:txBody>
      </p:sp>
      <p:sp>
        <p:nvSpPr>
          <p:cNvPr id="6" name="TextBox 5"/>
          <p:cNvSpPr txBox="1"/>
          <p:nvPr/>
        </p:nvSpPr>
        <p:spPr>
          <a:xfrm>
            <a:off x="678787" y="5095865"/>
            <a:ext cx="3209730" cy="369332"/>
          </a:xfrm>
          <a:prstGeom prst="rect">
            <a:avLst/>
          </a:prstGeom>
          <a:noFill/>
        </p:spPr>
        <p:txBody>
          <a:bodyPr wrap="square" rtlCol="0">
            <a:spAutoFit/>
          </a:bodyPr>
          <a:lstStyle/>
          <a:p>
            <a:r>
              <a:rPr lang="en-US" sz="1800" b="1" dirty="0">
                <a:solidFill>
                  <a:schemeClr val="tx1"/>
                </a:solidFill>
                <a:latin typeface="Roboto Slab"/>
                <a:ea typeface="Roboto Slab"/>
                <a:cs typeface="Roboto Slab"/>
              </a:rPr>
              <a:t>Diversity Resource Center </a:t>
            </a:r>
          </a:p>
        </p:txBody>
      </p:sp>
      <p:sp>
        <p:nvSpPr>
          <p:cNvPr id="7" name="TextBox 6"/>
          <p:cNvSpPr txBox="1"/>
          <p:nvPr/>
        </p:nvSpPr>
        <p:spPr>
          <a:xfrm>
            <a:off x="703060" y="5782166"/>
            <a:ext cx="1622011" cy="369332"/>
          </a:xfrm>
          <a:prstGeom prst="rect">
            <a:avLst/>
          </a:prstGeom>
          <a:noFill/>
        </p:spPr>
        <p:txBody>
          <a:bodyPr wrap="square" rtlCol="0">
            <a:spAutoFit/>
          </a:bodyPr>
          <a:lstStyle/>
          <a:p>
            <a:r>
              <a:rPr lang="en-US" sz="1800" b="1" dirty="0">
                <a:solidFill>
                  <a:schemeClr val="tx1"/>
                </a:solidFill>
                <a:latin typeface="Roboto Slab"/>
                <a:ea typeface="Roboto Slab"/>
                <a:cs typeface="Roboto Slab"/>
              </a:rPr>
              <a:t>Counseling</a:t>
            </a:r>
            <a:r>
              <a:rPr lang="en-US" dirty="0"/>
              <a:t> </a:t>
            </a:r>
          </a:p>
        </p:txBody>
      </p:sp>
      <p:sp>
        <p:nvSpPr>
          <p:cNvPr id="8" name="TextBox 7"/>
          <p:cNvSpPr txBox="1"/>
          <p:nvPr/>
        </p:nvSpPr>
        <p:spPr>
          <a:xfrm>
            <a:off x="4178313" y="1620070"/>
            <a:ext cx="3628059" cy="369332"/>
          </a:xfrm>
          <a:prstGeom prst="rect">
            <a:avLst/>
          </a:prstGeom>
          <a:noFill/>
        </p:spPr>
        <p:txBody>
          <a:bodyPr wrap="square" rtlCol="0">
            <a:spAutoFit/>
          </a:bodyPr>
          <a:lstStyle/>
          <a:p>
            <a:r>
              <a:rPr lang="en-US" sz="1800" b="1" dirty="0">
                <a:solidFill>
                  <a:schemeClr val="tx1"/>
                </a:solidFill>
                <a:latin typeface="Roboto Slab"/>
                <a:ea typeface="Roboto Slab"/>
                <a:cs typeface="Roboto Slab"/>
                <a:hlinkClick r:id="rId3"/>
              </a:rPr>
              <a:t>https://www.isu.edu/tutoring/</a:t>
            </a:r>
            <a:endParaRPr lang="en-US" sz="1800" b="1" dirty="0">
              <a:solidFill>
                <a:schemeClr val="tx1"/>
              </a:solidFill>
              <a:latin typeface="Roboto Slab"/>
              <a:ea typeface="Roboto Slab"/>
              <a:cs typeface="Roboto Slab"/>
            </a:endParaRPr>
          </a:p>
        </p:txBody>
      </p:sp>
      <p:sp>
        <p:nvSpPr>
          <p:cNvPr id="9" name="TextBox 8"/>
          <p:cNvSpPr txBox="1"/>
          <p:nvPr/>
        </p:nvSpPr>
        <p:spPr>
          <a:xfrm>
            <a:off x="4178313" y="2188058"/>
            <a:ext cx="4279863" cy="369332"/>
          </a:xfrm>
          <a:prstGeom prst="rect">
            <a:avLst/>
          </a:prstGeom>
          <a:noFill/>
        </p:spPr>
        <p:txBody>
          <a:bodyPr wrap="square" rtlCol="0">
            <a:spAutoFit/>
          </a:bodyPr>
          <a:lstStyle/>
          <a:p>
            <a:r>
              <a:rPr lang="en-US" sz="1800" b="1" dirty="0">
                <a:solidFill>
                  <a:schemeClr val="tx1"/>
                </a:solidFill>
                <a:latin typeface="Roboto Slab"/>
                <a:ea typeface="Roboto Slab"/>
                <a:cs typeface="Roboto Slab"/>
                <a:hlinkClick r:id="rId4"/>
              </a:rPr>
              <a:t>https://www.isu.edu/healthcenter/</a:t>
            </a:r>
            <a:endParaRPr lang="en-US" sz="1800" b="1" dirty="0">
              <a:solidFill>
                <a:schemeClr val="tx1"/>
              </a:solidFill>
              <a:latin typeface="Roboto Slab"/>
              <a:ea typeface="Roboto Slab"/>
              <a:cs typeface="Roboto Slab"/>
            </a:endParaRPr>
          </a:p>
        </p:txBody>
      </p:sp>
      <p:sp>
        <p:nvSpPr>
          <p:cNvPr id="10" name="TextBox 9"/>
          <p:cNvSpPr txBox="1"/>
          <p:nvPr/>
        </p:nvSpPr>
        <p:spPr>
          <a:xfrm>
            <a:off x="4178313" y="4277426"/>
            <a:ext cx="3778897" cy="369332"/>
          </a:xfrm>
          <a:prstGeom prst="rect">
            <a:avLst/>
          </a:prstGeom>
          <a:noFill/>
        </p:spPr>
        <p:txBody>
          <a:bodyPr wrap="square" rtlCol="0">
            <a:spAutoFit/>
          </a:bodyPr>
          <a:lstStyle/>
          <a:p>
            <a:r>
              <a:rPr lang="en-US" sz="1800" b="1" dirty="0">
                <a:solidFill>
                  <a:schemeClr val="tx1"/>
                </a:solidFill>
                <a:latin typeface="Roboto Slab"/>
                <a:ea typeface="Roboto Slab"/>
                <a:cs typeface="Roboto Slab"/>
                <a:hlinkClick r:id="rId5"/>
              </a:rPr>
              <a:t>https://www.isu.edu/lead/</a:t>
            </a:r>
            <a:endParaRPr lang="en-US" sz="1800" b="1" dirty="0">
              <a:solidFill>
                <a:schemeClr val="tx1"/>
              </a:solidFill>
              <a:latin typeface="Roboto Slab"/>
              <a:ea typeface="Roboto Slab"/>
              <a:cs typeface="Roboto Slab"/>
            </a:endParaRPr>
          </a:p>
        </p:txBody>
      </p:sp>
      <p:sp>
        <p:nvSpPr>
          <p:cNvPr id="11" name="TextBox 10"/>
          <p:cNvSpPr txBox="1"/>
          <p:nvPr/>
        </p:nvSpPr>
        <p:spPr>
          <a:xfrm>
            <a:off x="4178313" y="5095865"/>
            <a:ext cx="3778895" cy="369332"/>
          </a:xfrm>
          <a:prstGeom prst="rect">
            <a:avLst/>
          </a:prstGeom>
          <a:noFill/>
        </p:spPr>
        <p:txBody>
          <a:bodyPr wrap="square" rtlCol="0">
            <a:spAutoFit/>
          </a:bodyPr>
          <a:lstStyle/>
          <a:p>
            <a:r>
              <a:rPr lang="en-US" sz="1800" b="1" dirty="0">
                <a:solidFill>
                  <a:schemeClr val="tx1"/>
                </a:solidFill>
                <a:latin typeface="Roboto Slab"/>
                <a:ea typeface="Roboto Slab"/>
                <a:cs typeface="Roboto Slab"/>
                <a:hlinkClick r:id="rId6"/>
              </a:rPr>
              <a:t>https://www.isu.edu/drc/</a:t>
            </a:r>
            <a:endParaRPr lang="en-US" sz="1800" b="1" dirty="0">
              <a:solidFill>
                <a:schemeClr val="tx1"/>
              </a:solidFill>
              <a:latin typeface="Roboto Slab"/>
              <a:ea typeface="Roboto Slab"/>
              <a:cs typeface="Roboto Slab"/>
            </a:endParaRPr>
          </a:p>
        </p:txBody>
      </p:sp>
      <p:sp>
        <p:nvSpPr>
          <p:cNvPr id="12" name="TextBox 11"/>
          <p:cNvSpPr txBox="1"/>
          <p:nvPr/>
        </p:nvSpPr>
        <p:spPr>
          <a:xfrm>
            <a:off x="4178520" y="5643666"/>
            <a:ext cx="3209730" cy="646331"/>
          </a:xfrm>
          <a:prstGeom prst="rect">
            <a:avLst/>
          </a:prstGeom>
          <a:noFill/>
        </p:spPr>
        <p:txBody>
          <a:bodyPr wrap="square" rtlCol="0">
            <a:spAutoFit/>
          </a:bodyPr>
          <a:lstStyle/>
          <a:p>
            <a:r>
              <a:rPr lang="en-US" sz="1800" b="1" dirty="0">
                <a:solidFill>
                  <a:schemeClr val="tx1"/>
                </a:solidFill>
                <a:latin typeface="Roboto Slab"/>
                <a:ea typeface="Roboto Slab"/>
                <a:cs typeface="Roboto Slab"/>
                <a:hlinkClick r:id="rId7"/>
              </a:rPr>
              <a:t>https://www.isu.edu/ctc/</a:t>
            </a:r>
            <a:endParaRPr lang="en-US" sz="1800" b="1" dirty="0">
              <a:solidFill>
                <a:schemeClr val="tx1"/>
              </a:solidFill>
              <a:latin typeface="Roboto Slab"/>
              <a:ea typeface="Roboto Slab"/>
              <a:cs typeface="Roboto Slab"/>
            </a:endParaRPr>
          </a:p>
          <a:p>
            <a:r>
              <a:rPr lang="en-US" sz="1800" b="1" dirty="0">
                <a:solidFill>
                  <a:schemeClr val="tx1"/>
                </a:solidFill>
                <a:latin typeface="Roboto Slab"/>
                <a:ea typeface="Roboto Slab"/>
                <a:cs typeface="Roboto Slab"/>
                <a:hlinkClick r:id="rId8"/>
              </a:rPr>
              <a:t>https://www.isu.edu/cnd/</a:t>
            </a:r>
            <a:endParaRPr lang="en-US" sz="1800" b="1" dirty="0">
              <a:solidFill>
                <a:schemeClr val="tx1"/>
              </a:solidFill>
              <a:latin typeface="Roboto Slab"/>
              <a:ea typeface="Roboto Slab"/>
              <a:cs typeface="Roboto Slab"/>
            </a:endParaRPr>
          </a:p>
        </p:txBody>
      </p:sp>
      <p:sp>
        <p:nvSpPr>
          <p:cNvPr id="13" name="TextBox 12"/>
          <p:cNvSpPr txBox="1"/>
          <p:nvPr/>
        </p:nvSpPr>
        <p:spPr>
          <a:xfrm>
            <a:off x="703060" y="2832012"/>
            <a:ext cx="2329309" cy="369332"/>
          </a:xfrm>
          <a:prstGeom prst="rect">
            <a:avLst/>
          </a:prstGeom>
          <a:noFill/>
        </p:spPr>
        <p:txBody>
          <a:bodyPr wrap="square" rtlCol="0">
            <a:spAutoFit/>
          </a:bodyPr>
          <a:lstStyle/>
          <a:p>
            <a:r>
              <a:rPr lang="en-US" sz="1800" b="1" dirty="0">
                <a:solidFill>
                  <a:schemeClr val="tx1"/>
                </a:solidFill>
                <a:latin typeface="Roboto Slab"/>
              </a:rPr>
              <a:t>The Math Center </a:t>
            </a:r>
            <a:endParaRPr lang="en-US" dirty="0"/>
          </a:p>
        </p:txBody>
      </p:sp>
      <p:sp>
        <p:nvSpPr>
          <p:cNvPr id="14" name="Rectangle 13"/>
          <p:cNvSpPr/>
          <p:nvPr/>
        </p:nvSpPr>
        <p:spPr>
          <a:xfrm>
            <a:off x="4178313" y="2850335"/>
            <a:ext cx="4750018" cy="369332"/>
          </a:xfrm>
          <a:prstGeom prst="rect">
            <a:avLst/>
          </a:prstGeom>
        </p:spPr>
        <p:txBody>
          <a:bodyPr wrap="none">
            <a:spAutoFit/>
          </a:bodyPr>
          <a:lstStyle/>
          <a:p>
            <a:r>
              <a:rPr lang="en-US" sz="1800" b="1" dirty="0">
                <a:hlinkClick r:id="rId9"/>
              </a:rPr>
              <a:t>https://www.isu.edu/tutoring/math-center/</a:t>
            </a:r>
            <a:endParaRPr lang="en-US" sz="1800" b="1" dirty="0"/>
          </a:p>
        </p:txBody>
      </p:sp>
      <p:sp>
        <p:nvSpPr>
          <p:cNvPr id="15" name="Rectangle 14"/>
          <p:cNvSpPr/>
          <p:nvPr/>
        </p:nvSpPr>
        <p:spPr>
          <a:xfrm>
            <a:off x="4178313" y="3506684"/>
            <a:ext cx="4955203" cy="369332"/>
          </a:xfrm>
          <a:prstGeom prst="rect">
            <a:avLst/>
          </a:prstGeom>
        </p:spPr>
        <p:txBody>
          <a:bodyPr wrap="none">
            <a:spAutoFit/>
          </a:bodyPr>
          <a:lstStyle/>
          <a:p>
            <a:r>
              <a:rPr lang="en-US" sz="1800" b="1" dirty="0">
                <a:hlinkClick r:id="rId10"/>
              </a:rPr>
              <a:t>https://www.isu.edu/tutoring/writing-center/</a:t>
            </a:r>
            <a:endParaRPr lang="en-US" sz="1800" b="1" dirty="0"/>
          </a:p>
        </p:txBody>
      </p:sp>
      <p:sp>
        <p:nvSpPr>
          <p:cNvPr id="16" name="TextBox 15"/>
          <p:cNvSpPr txBox="1"/>
          <p:nvPr/>
        </p:nvSpPr>
        <p:spPr>
          <a:xfrm>
            <a:off x="703060" y="3506684"/>
            <a:ext cx="2453029" cy="369332"/>
          </a:xfrm>
          <a:prstGeom prst="rect">
            <a:avLst/>
          </a:prstGeom>
          <a:noFill/>
        </p:spPr>
        <p:txBody>
          <a:bodyPr wrap="square" rtlCol="0">
            <a:spAutoFit/>
          </a:bodyPr>
          <a:lstStyle/>
          <a:p>
            <a:r>
              <a:rPr lang="en-US" sz="1800" b="1" dirty="0">
                <a:solidFill>
                  <a:schemeClr val="tx1"/>
                </a:solidFill>
                <a:latin typeface="Roboto Slab"/>
              </a:rPr>
              <a:t>The Writing Center </a:t>
            </a:r>
            <a:endParaRPr lang="en-US" dirty="0"/>
          </a:p>
        </p:txBody>
      </p:sp>
    </p:spTree>
    <p:extLst>
      <p:ext uri="{BB962C8B-B14F-4D97-AF65-F5344CB8AC3E}">
        <p14:creationId xmlns:p14="http://schemas.microsoft.com/office/powerpoint/2010/main" val="2055577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2" name="Picture 1"/>
          <p:cNvPicPr>
            <a:picLocks noChangeAspect="1"/>
          </p:cNvPicPr>
          <p:nvPr/>
        </p:nvPicPr>
        <p:blipFill rotWithShape="1">
          <a:blip r:embed="rId3"/>
          <a:srcRect l="-477" t="220" r="477" b="-220"/>
          <a:stretch/>
        </p:blipFill>
        <p:spPr>
          <a:xfrm>
            <a:off x="132304" y="1973496"/>
            <a:ext cx="3920182" cy="4251776"/>
          </a:xfrm>
          <a:prstGeom prst="rect">
            <a:avLst/>
          </a:prstGeom>
        </p:spPr>
      </p:pic>
      <p:sp>
        <p:nvSpPr>
          <p:cNvPr id="3" name="TextBox 2"/>
          <p:cNvSpPr txBox="1"/>
          <p:nvPr/>
        </p:nvSpPr>
        <p:spPr>
          <a:xfrm>
            <a:off x="4612052" y="1417462"/>
            <a:ext cx="4245427" cy="1908215"/>
          </a:xfrm>
          <a:prstGeom prst="rect">
            <a:avLst/>
          </a:prstGeom>
          <a:solidFill>
            <a:schemeClr val="accent6">
              <a:lumMod val="20000"/>
              <a:lumOff val="80000"/>
            </a:schemeClr>
          </a:solidFill>
        </p:spPr>
        <p:txBody>
          <a:bodyPr wrap="square" rtlCol="0">
            <a:spAutoFit/>
          </a:bodyPr>
          <a:lstStyle/>
          <a:p>
            <a:r>
              <a:rPr lang="en-US" sz="2000" b="1" dirty="0">
                <a:latin typeface="Roboto Slab"/>
              </a:rPr>
              <a:t>Click on each icon to learn more:  </a:t>
            </a:r>
          </a:p>
          <a:p>
            <a:r>
              <a:rPr lang="en-US" sz="1400" dirty="0"/>
              <a:t> 	Left-hand Navigation Bar</a:t>
            </a:r>
          </a:p>
          <a:p>
            <a:r>
              <a:rPr lang="en-US" sz="1400" dirty="0"/>
              <a:t>	Moodle</a:t>
            </a:r>
          </a:p>
          <a:p>
            <a:r>
              <a:rPr lang="en-US" sz="1400" dirty="0"/>
              <a:t>	Degree Audit</a:t>
            </a:r>
          </a:p>
          <a:p>
            <a:r>
              <a:rPr lang="en-US" sz="1400" dirty="0"/>
              <a:t>	Email</a:t>
            </a:r>
          </a:p>
          <a:p>
            <a:r>
              <a:rPr lang="en-US" sz="1400" dirty="0"/>
              <a:t>	Calendar</a:t>
            </a:r>
          </a:p>
          <a:p>
            <a:r>
              <a:rPr lang="en-US" sz="1400" dirty="0"/>
              <a:t>	Service Desk</a:t>
            </a:r>
          </a:p>
          <a:p>
            <a:r>
              <a:rPr lang="en-US" sz="1400" dirty="0"/>
              <a:t>	ISU Map</a:t>
            </a:r>
          </a:p>
        </p:txBody>
      </p:sp>
      <p:sp>
        <p:nvSpPr>
          <p:cNvPr id="4" name="TextBox 3"/>
          <p:cNvSpPr txBox="1"/>
          <p:nvPr/>
        </p:nvSpPr>
        <p:spPr>
          <a:xfrm>
            <a:off x="4612051" y="4075074"/>
            <a:ext cx="3641362" cy="2205219"/>
          </a:xfrm>
          <a:prstGeom prst="rect">
            <a:avLst/>
          </a:prstGeom>
          <a:solidFill>
            <a:schemeClr val="accent6">
              <a:lumMod val="20000"/>
              <a:lumOff val="80000"/>
            </a:schemeClr>
          </a:solidFill>
        </p:spPr>
        <p:txBody>
          <a:bodyPr wrap="square" rtlCol="0">
            <a:spAutoFit/>
          </a:bodyPr>
          <a:lstStyle/>
          <a:p>
            <a:r>
              <a:rPr lang="en-US" sz="2000" b="1" dirty="0">
                <a:latin typeface="Roboto Slab"/>
              </a:rPr>
              <a:t>Click on each navigation bar to learn more:</a:t>
            </a:r>
            <a:endParaRPr lang="en-US" sz="2000" dirty="0">
              <a:latin typeface="Roboto Slab"/>
            </a:endParaRPr>
          </a:p>
          <a:p>
            <a:r>
              <a:rPr lang="en-US" sz="1400" dirty="0"/>
              <a:t> 	</a:t>
            </a:r>
          </a:p>
          <a:p>
            <a:pPr>
              <a:lnSpc>
                <a:spcPct val="85000"/>
              </a:lnSpc>
            </a:pPr>
            <a:r>
              <a:rPr lang="en-US" sz="1400" dirty="0"/>
              <a:t>Academic Tools</a:t>
            </a:r>
            <a:br>
              <a:rPr lang="en-US" sz="1400" dirty="0"/>
            </a:br>
            <a:endParaRPr lang="en-US" sz="1400" dirty="0"/>
          </a:p>
          <a:p>
            <a:pPr>
              <a:lnSpc>
                <a:spcPct val="85000"/>
              </a:lnSpc>
            </a:pPr>
            <a:r>
              <a:rPr lang="en-US" sz="1400" dirty="0"/>
              <a:t>University Resources</a:t>
            </a:r>
          </a:p>
          <a:p>
            <a:pPr>
              <a:lnSpc>
                <a:spcPct val="85000"/>
              </a:lnSpc>
            </a:pPr>
            <a:endParaRPr lang="en-US" sz="1400" dirty="0"/>
          </a:p>
          <a:p>
            <a:pPr>
              <a:lnSpc>
                <a:spcPct val="85000"/>
              </a:lnSpc>
            </a:pPr>
            <a:r>
              <a:rPr lang="en-US" sz="1400" dirty="0"/>
              <a:t>Student Finances</a:t>
            </a:r>
          </a:p>
          <a:p>
            <a:pPr>
              <a:lnSpc>
                <a:spcPct val="85000"/>
              </a:lnSpc>
            </a:pPr>
            <a:endParaRPr lang="en-US" sz="1400" dirty="0"/>
          </a:p>
          <a:p>
            <a:pPr>
              <a:lnSpc>
                <a:spcPct val="85000"/>
              </a:lnSpc>
            </a:pPr>
            <a:r>
              <a:rPr lang="en-US" sz="1400" dirty="0"/>
              <a:t>Campus Life</a:t>
            </a:r>
          </a:p>
        </p:txBody>
      </p:sp>
      <p:sp>
        <p:nvSpPr>
          <p:cNvPr id="5" name="TextBox 4"/>
          <p:cNvSpPr txBox="1"/>
          <p:nvPr/>
        </p:nvSpPr>
        <p:spPr>
          <a:xfrm>
            <a:off x="4572000" y="866656"/>
            <a:ext cx="4394913" cy="400110"/>
          </a:xfrm>
          <a:prstGeom prst="rect">
            <a:avLst/>
          </a:prstGeom>
          <a:noFill/>
        </p:spPr>
        <p:txBody>
          <a:bodyPr wrap="square" rtlCol="0">
            <a:spAutoFit/>
          </a:bodyPr>
          <a:lstStyle/>
          <a:p>
            <a:r>
              <a:rPr lang="en-US" sz="2000" b="1" dirty="0">
                <a:latin typeface="Roboto Slab"/>
              </a:rPr>
              <a:t>Become Familiar with </a:t>
            </a:r>
            <a:r>
              <a:rPr lang="en-US" sz="2000" b="1" dirty="0" err="1">
                <a:latin typeface="Roboto Slab"/>
              </a:rPr>
              <a:t>BengalWeb</a:t>
            </a:r>
            <a:r>
              <a:rPr lang="en-US" sz="2000" b="1" dirty="0">
                <a:latin typeface="Roboto Slab"/>
              </a:rPr>
              <a:t>!</a:t>
            </a:r>
          </a:p>
        </p:txBody>
      </p:sp>
      <p:sp>
        <p:nvSpPr>
          <p:cNvPr id="6" name="Left Arrow 5"/>
          <p:cNvSpPr/>
          <p:nvPr/>
        </p:nvSpPr>
        <p:spPr>
          <a:xfrm>
            <a:off x="4150187" y="2064006"/>
            <a:ext cx="923729" cy="156716"/>
          </a:xfrm>
          <a:prstGeom prst="leftArrow">
            <a:avLst>
              <a:gd name="adj1" fmla="val 55992"/>
              <a:gd name="adj2" fmla="val 50000"/>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 Arrow 6"/>
          <p:cNvSpPr/>
          <p:nvPr/>
        </p:nvSpPr>
        <p:spPr>
          <a:xfrm>
            <a:off x="1530256" y="4933589"/>
            <a:ext cx="3020774" cy="191035"/>
          </a:xfrm>
          <a:prstGeom prst="left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 Arrow 7"/>
          <p:cNvSpPr/>
          <p:nvPr/>
        </p:nvSpPr>
        <p:spPr>
          <a:xfrm>
            <a:off x="1530256" y="5264516"/>
            <a:ext cx="3020774" cy="191035"/>
          </a:xfrm>
          <a:prstGeom prst="left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Left Arrow 8"/>
          <p:cNvSpPr/>
          <p:nvPr/>
        </p:nvSpPr>
        <p:spPr>
          <a:xfrm>
            <a:off x="1530256" y="5621014"/>
            <a:ext cx="3020774" cy="191035"/>
          </a:xfrm>
          <a:prstGeom prst="left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Left Arrow 9"/>
          <p:cNvSpPr/>
          <p:nvPr/>
        </p:nvSpPr>
        <p:spPr>
          <a:xfrm>
            <a:off x="1530256" y="5951941"/>
            <a:ext cx="3020774" cy="191035"/>
          </a:xfrm>
          <a:prstGeom prst="left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85415328-731B-460C-98EA-629DC085BF17}"/>
              </a:ext>
            </a:extLst>
          </p:cNvPr>
          <p:cNvSpPr>
            <a:spLocks noGrp="1"/>
          </p:cNvSpPr>
          <p:nvPr>
            <p:ph type="title"/>
          </p:nvPr>
        </p:nvSpPr>
        <p:spPr>
          <a:xfrm>
            <a:off x="132303" y="959052"/>
            <a:ext cx="4334921" cy="848982"/>
          </a:xfrm>
        </p:spPr>
        <p:txBody>
          <a:bodyPr/>
          <a:lstStyle/>
          <a:p>
            <a:pPr algn="l"/>
            <a:r>
              <a:rPr lang="en-US" sz="2800" dirty="0">
                <a:solidFill>
                  <a:schemeClr val="accent1"/>
                </a:solidFill>
              </a:rPr>
              <a:t>Section 5: </a:t>
            </a:r>
            <a:r>
              <a:rPr lang="en-US" sz="2800" dirty="0" err="1">
                <a:solidFill>
                  <a:schemeClr val="accent1"/>
                </a:solidFill>
              </a:rPr>
              <a:t>BengalWeb</a:t>
            </a:r>
            <a:r>
              <a:rPr lang="en-US" sz="2800" dirty="0">
                <a:solidFill>
                  <a:schemeClr val="accent1"/>
                </a:solidFill>
              </a:rPr>
              <a:t> Resources</a:t>
            </a:r>
          </a:p>
        </p:txBody>
      </p:sp>
    </p:spTree>
    <p:extLst>
      <p:ext uri="{BB962C8B-B14F-4D97-AF65-F5344CB8AC3E}">
        <p14:creationId xmlns:p14="http://schemas.microsoft.com/office/powerpoint/2010/main" val="3639114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3" name="Title 2">
            <a:extLst>
              <a:ext uri="{FF2B5EF4-FFF2-40B4-BE49-F238E27FC236}">
                <a16:creationId xmlns:a16="http://schemas.microsoft.com/office/drawing/2014/main" id="{85415328-731B-460C-98EA-629DC085BF17}"/>
              </a:ext>
            </a:extLst>
          </p:cNvPr>
          <p:cNvSpPr>
            <a:spLocks noGrp="1"/>
          </p:cNvSpPr>
          <p:nvPr>
            <p:ph type="title"/>
          </p:nvPr>
        </p:nvSpPr>
        <p:spPr>
          <a:xfrm>
            <a:off x="738928" y="1640414"/>
            <a:ext cx="7751870" cy="836876"/>
          </a:xfrm>
        </p:spPr>
        <p:txBody>
          <a:bodyPr/>
          <a:lstStyle/>
          <a:p>
            <a:pPr algn="l"/>
            <a:r>
              <a:rPr lang="en-US" sz="2800" dirty="0">
                <a:solidFill>
                  <a:schemeClr val="accent1"/>
                </a:solidFill>
              </a:rPr>
              <a:t>Welcome to the Fundamentals of Advising and Registration (FAR) online session! </a:t>
            </a:r>
            <a:br>
              <a:rPr lang="en-US" sz="3200" dirty="0">
                <a:solidFill>
                  <a:schemeClr val="accent1"/>
                </a:solidFill>
              </a:rPr>
            </a:br>
            <a:endParaRPr lang="en-US" sz="2800" dirty="0">
              <a:solidFill>
                <a:schemeClr val="accent1"/>
              </a:solidFill>
            </a:endParaRPr>
          </a:p>
        </p:txBody>
      </p:sp>
      <p:sp>
        <p:nvSpPr>
          <p:cNvPr id="5" name="Title 1"/>
          <p:cNvSpPr txBox="1">
            <a:spLocks/>
          </p:cNvSpPr>
          <p:nvPr/>
        </p:nvSpPr>
        <p:spPr>
          <a:xfrm>
            <a:off x="738928" y="3002286"/>
            <a:ext cx="7483140" cy="246066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400"/>
              <a:buFont typeface="Roboto Slab"/>
              <a:buNone/>
              <a:defRPr sz="4400" b="1"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sz="2400" b="0" dirty="0"/>
              <a:t>Please review these slides in preparation for New Student Orientation (NSO) where you will be assisted with course registration. We have designed this pre-session to provide you an overview of terminology, processes, and best practices as you begin your college career. Feel free to click on the various links throughout this session to find more information. </a:t>
            </a:r>
          </a:p>
        </p:txBody>
      </p:sp>
    </p:spTree>
    <p:extLst>
      <p:ext uri="{BB962C8B-B14F-4D97-AF65-F5344CB8AC3E}">
        <p14:creationId xmlns:p14="http://schemas.microsoft.com/office/powerpoint/2010/main" val="3955508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2" name="Content Placeholder 2"/>
          <p:cNvSpPr txBox="1">
            <a:spLocks/>
          </p:cNvSpPr>
          <p:nvPr/>
        </p:nvSpPr>
        <p:spPr>
          <a:xfrm>
            <a:off x="741145" y="1834264"/>
            <a:ext cx="7464392" cy="456177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n-US" sz="2000" dirty="0">
                <a:latin typeface="Roboto Slab"/>
              </a:rPr>
              <a:t>Tuition and fees are due the </a:t>
            </a:r>
            <a:r>
              <a:rPr lang="en-US" sz="2000" dirty="0">
                <a:solidFill>
                  <a:schemeClr val="accent1"/>
                </a:solidFill>
                <a:latin typeface="Roboto Slab"/>
              </a:rPr>
              <a:t>Friday before</a:t>
            </a:r>
            <a:r>
              <a:rPr lang="en-US" sz="2000" dirty="0">
                <a:solidFill>
                  <a:schemeClr val="accent6"/>
                </a:solidFill>
                <a:latin typeface="Roboto Slab"/>
              </a:rPr>
              <a:t> </a:t>
            </a:r>
            <a:r>
              <a:rPr lang="en-US" sz="2000" dirty="0">
                <a:latin typeface="Roboto Slab"/>
              </a:rPr>
              <a:t>the first day of the fall, spring, and summer semesters. </a:t>
            </a:r>
          </a:p>
          <a:p>
            <a:pPr marL="0" indent="0">
              <a:buFont typeface="Arial"/>
              <a:buNone/>
            </a:pPr>
            <a:r>
              <a:rPr lang="en-US" sz="2000" dirty="0">
                <a:latin typeface="Roboto Slab"/>
              </a:rPr>
              <a:t>Students who have </a:t>
            </a:r>
            <a:r>
              <a:rPr lang="en-US" sz="2000" u="sng" dirty="0">
                <a:solidFill>
                  <a:schemeClr val="accent6"/>
                </a:solidFill>
                <a:latin typeface="Roboto Slab"/>
              </a:rPr>
              <a:t>not paid </a:t>
            </a:r>
            <a:r>
              <a:rPr lang="en-US" sz="2000" dirty="0">
                <a:latin typeface="Roboto Slab"/>
                <a:hlinkClick r:id="rId3"/>
              </a:rPr>
              <a:t>tuition and fees</a:t>
            </a:r>
            <a:r>
              <a:rPr lang="en-US" sz="2000" dirty="0">
                <a:latin typeface="Roboto Slab"/>
              </a:rPr>
              <a:t> or have not enrolled in a </a:t>
            </a:r>
            <a:r>
              <a:rPr lang="en-US" sz="2000" dirty="0">
                <a:latin typeface="Roboto Slab"/>
                <a:hlinkClick r:id="rId4"/>
              </a:rPr>
              <a:t>payment plan</a:t>
            </a:r>
            <a:r>
              <a:rPr lang="en-US" sz="2000" dirty="0">
                <a:latin typeface="Roboto Slab"/>
              </a:rPr>
              <a:t>, will incur late fee charges.  </a:t>
            </a:r>
          </a:p>
          <a:p>
            <a:pPr marL="0" indent="0">
              <a:buFont typeface="Arial"/>
              <a:buNone/>
            </a:pPr>
            <a:endParaRPr lang="en-US" sz="1200" dirty="0">
              <a:latin typeface="Roboto Slab"/>
            </a:endParaRPr>
          </a:p>
          <a:p>
            <a:pPr marL="0" indent="0">
              <a:buFont typeface="Arial"/>
              <a:buNone/>
            </a:pPr>
            <a:r>
              <a:rPr lang="en-US" b="1" dirty="0">
                <a:solidFill>
                  <a:schemeClr val="accent6"/>
                </a:solidFill>
                <a:latin typeface="Roboto Slab"/>
              </a:rPr>
              <a:t>Please Note:</a:t>
            </a:r>
          </a:p>
          <a:p>
            <a:pPr marL="0" indent="0">
              <a:buFont typeface="Arial"/>
              <a:buNone/>
            </a:pPr>
            <a:r>
              <a:rPr lang="en-US" sz="2000" dirty="0">
                <a:solidFill>
                  <a:schemeClr val="tx1"/>
                </a:solidFill>
                <a:latin typeface="Roboto Slab"/>
              </a:rPr>
              <a:t>Students who register for ISU courses but ultimately do not attend ISU, must drop their classes in </a:t>
            </a:r>
            <a:r>
              <a:rPr lang="en-US" sz="2000" dirty="0" err="1">
                <a:solidFill>
                  <a:schemeClr val="tx1"/>
                </a:solidFill>
                <a:latin typeface="Roboto Slab"/>
              </a:rPr>
              <a:t>BengalWeb</a:t>
            </a:r>
            <a:r>
              <a:rPr lang="en-US" sz="2000" dirty="0">
                <a:solidFill>
                  <a:schemeClr val="tx1"/>
                </a:solidFill>
                <a:latin typeface="Roboto Slab"/>
              </a:rPr>
              <a:t> before the tenth day of the semester. </a:t>
            </a:r>
          </a:p>
          <a:p>
            <a:pPr marL="0" indent="0">
              <a:buFont typeface="Arial"/>
              <a:buNone/>
            </a:pPr>
            <a:r>
              <a:rPr lang="en-US" sz="2000" dirty="0">
                <a:solidFill>
                  <a:schemeClr val="tx1"/>
                </a:solidFill>
                <a:latin typeface="Roboto Slab"/>
              </a:rPr>
              <a:t>If they do not drop by the deadline, students will be charged full tuition and fees, and will receive failing grades. </a:t>
            </a:r>
          </a:p>
          <a:p>
            <a:pPr marL="0" indent="0">
              <a:buFont typeface="Arial"/>
              <a:buNone/>
            </a:pPr>
            <a:br>
              <a:rPr lang="en-US" sz="2000" dirty="0">
                <a:solidFill>
                  <a:srgbClr val="FF0000"/>
                </a:solidFill>
                <a:latin typeface="Roboto Slab"/>
              </a:rPr>
            </a:br>
            <a:r>
              <a:rPr lang="en-US" sz="2000" dirty="0">
                <a:solidFill>
                  <a:schemeClr val="accent6"/>
                </a:solidFill>
                <a:latin typeface="Roboto Slab"/>
              </a:rPr>
              <a:t>Click here to see information on </a:t>
            </a:r>
            <a:r>
              <a:rPr lang="en-US" sz="2000" dirty="0">
                <a:solidFill>
                  <a:schemeClr val="bg2">
                    <a:lumMod val="40000"/>
                    <a:lumOff val="60000"/>
                  </a:schemeClr>
                </a:solidFill>
                <a:latin typeface="Roboto Slab"/>
                <a:hlinkClick r:id="rId4"/>
              </a:rPr>
              <a:t>Student Financial Services</a:t>
            </a:r>
            <a:r>
              <a:rPr lang="en-US" sz="2000" dirty="0">
                <a:solidFill>
                  <a:schemeClr val="bg2">
                    <a:lumMod val="40000"/>
                    <a:lumOff val="60000"/>
                  </a:schemeClr>
                </a:solidFill>
                <a:latin typeface="Roboto Slab"/>
              </a:rPr>
              <a:t>.</a:t>
            </a:r>
          </a:p>
          <a:p>
            <a:pPr marL="0" indent="0">
              <a:buFont typeface="Arial"/>
              <a:buNone/>
            </a:pPr>
            <a:endParaRPr lang="en-US" sz="2000" dirty="0">
              <a:solidFill>
                <a:srgbClr val="FF0000"/>
              </a:solidFill>
            </a:endParaRPr>
          </a:p>
        </p:txBody>
      </p:sp>
      <p:sp>
        <p:nvSpPr>
          <p:cNvPr id="3" name="Title 1"/>
          <p:cNvSpPr>
            <a:spLocks noGrp="1"/>
          </p:cNvSpPr>
          <p:nvPr>
            <p:ph type="title"/>
          </p:nvPr>
        </p:nvSpPr>
        <p:spPr>
          <a:xfrm>
            <a:off x="682529" y="1224610"/>
            <a:ext cx="4652963" cy="579645"/>
          </a:xfrm>
        </p:spPr>
        <p:txBody>
          <a:bodyPr/>
          <a:lstStyle/>
          <a:p>
            <a:r>
              <a:rPr lang="en-US" sz="2800" dirty="0">
                <a:solidFill>
                  <a:schemeClr val="accent1"/>
                </a:solidFill>
              </a:rPr>
              <a:t>Important Fee Information</a:t>
            </a:r>
          </a:p>
        </p:txBody>
      </p:sp>
    </p:spTree>
    <p:extLst>
      <p:ext uri="{BB962C8B-B14F-4D97-AF65-F5344CB8AC3E}">
        <p14:creationId xmlns:p14="http://schemas.microsoft.com/office/powerpoint/2010/main" val="1975496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2" name="TextBox 1"/>
          <p:cNvSpPr txBox="1"/>
          <p:nvPr/>
        </p:nvSpPr>
        <p:spPr>
          <a:xfrm>
            <a:off x="958559" y="2224132"/>
            <a:ext cx="7036067" cy="1708160"/>
          </a:xfrm>
          <a:prstGeom prst="rect">
            <a:avLst/>
          </a:prstGeom>
          <a:noFill/>
        </p:spPr>
        <p:txBody>
          <a:bodyPr wrap="square" rtlCol="0">
            <a:spAutoFit/>
          </a:bodyPr>
          <a:lstStyle/>
          <a:p>
            <a:pPr marL="285750" indent="-285750" defTabSz="457200" fontAlgn="base">
              <a:spcBef>
                <a:spcPct val="0"/>
              </a:spcBef>
              <a:spcAft>
                <a:spcPts val="600"/>
              </a:spcAft>
              <a:buClrTx/>
              <a:buFont typeface="Arial" panose="020B0604020202020204" pitchFamily="34" charset="0"/>
              <a:buChar char="•"/>
            </a:pPr>
            <a:r>
              <a:rPr lang="en-US" sz="2000" b="1" kern="1200" dirty="0">
                <a:solidFill>
                  <a:prstClr val="black"/>
                </a:solidFill>
                <a:latin typeface="Arial" pitchFamily="-110" charset="0"/>
                <a:ea typeface="ＭＳ Ｐゴシック" pitchFamily="-110" charset="-128"/>
              </a:rPr>
              <a:t>Make sure all dual enrollment and final High School transcript(s) have been sent to the ISU Office of Admissions.</a:t>
            </a:r>
          </a:p>
          <a:p>
            <a:pPr marL="285750" indent="-285750" defTabSz="457200" fontAlgn="base">
              <a:spcBef>
                <a:spcPct val="0"/>
              </a:spcBef>
              <a:spcAft>
                <a:spcPts val="600"/>
              </a:spcAft>
              <a:buClrTx/>
              <a:buFont typeface="Arial" panose="020B0604020202020204" pitchFamily="34" charset="0"/>
              <a:buChar char="•"/>
            </a:pPr>
            <a:r>
              <a:rPr lang="en-US" sz="2000" b="1" kern="1200" dirty="0">
                <a:solidFill>
                  <a:prstClr val="black"/>
                </a:solidFill>
                <a:latin typeface="Arial" pitchFamily="-110" charset="0"/>
                <a:ea typeface="ＭＳ Ｐゴシック" pitchFamily="-110" charset="-128"/>
              </a:rPr>
              <a:t>Come to New Student Orientation and register for first semester courses with your ISU Academic Advisor. </a:t>
            </a:r>
          </a:p>
        </p:txBody>
      </p:sp>
      <p:sp>
        <p:nvSpPr>
          <p:cNvPr id="3" name="Title 1"/>
          <p:cNvSpPr>
            <a:spLocks noGrp="1"/>
          </p:cNvSpPr>
          <p:nvPr>
            <p:ph type="title"/>
          </p:nvPr>
        </p:nvSpPr>
        <p:spPr>
          <a:xfrm>
            <a:off x="649849" y="1396185"/>
            <a:ext cx="4223042" cy="484394"/>
          </a:xfrm>
        </p:spPr>
        <p:txBody>
          <a:bodyPr/>
          <a:lstStyle/>
          <a:p>
            <a:r>
              <a:rPr lang="en-US" sz="2800" dirty="0">
                <a:solidFill>
                  <a:schemeClr val="accent1"/>
                </a:solidFill>
              </a:rPr>
              <a:t>Next Advising Steps:</a:t>
            </a:r>
          </a:p>
        </p:txBody>
      </p:sp>
    </p:spTree>
    <p:extLst>
      <p:ext uri="{BB962C8B-B14F-4D97-AF65-F5344CB8AC3E}">
        <p14:creationId xmlns:p14="http://schemas.microsoft.com/office/powerpoint/2010/main" val="232256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3" name="TextBox 2"/>
          <p:cNvSpPr txBox="1"/>
          <p:nvPr/>
        </p:nvSpPr>
        <p:spPr>
          <a:xfrm>
            <a:off x="532204" y="1210336"/>
            <a:ext cx="8079592" cy="1107996"/>
          </a:xfrm>
          <a:prstGeom prst="rect">
            <a:avLst/>
          </a:prstGeom>
          <a:noFill/>
        </p:spPr>
        <p:txBody>
          <a:bodyPr wrap="square" rtlCol="0">
            <a:spAutoFit/>
          </a:bodyPr>
          <a:lstStyle/>
          <a:p>
            <a:pPr algn="ctr"/>
            <a:r>
              <a:rPr lang="en-US" sz="6600" dirty="0">
                <a:latin typeface="Roboto Slab"/>
              </a:rPr>
              <a:t>Welcome to ISU!</a:t>
            </a:r>
          </a:p>
        </p:txBody>
      </p:sp>
      <p:sp>
        <p:nvSpPr>
          <p:cNvPr id="4" name="TextBox 3"/>
          <p:cNvSpPr txBox="1"/>
          <p:nvPr/>
        </p:nvSpPr>
        <p:spPr>
          <a:xfrm>
            <a:off x="2540915" y="5157096"/>
            <a:ext cx="4062170" cy="830997"/>
          </a:xfrm>
          <a:prstGeom prst="rect">
            <a:avLst/>
          </a:prstGeom>
          <a:noFill/>
        </p:spPr>
        <p:txBody>
          <a:bodyPr wrap="square" rtlCol="0">
            <a:spAutoFit/>
          </a:bodyPr>
          <a:lstStyle/>
          <a:p>
            <a:pPr algn="ctr"/>
            <a:r>
              <a:rPr lang="en-US" sz="4800" b="1" dirty="0">
                <a:solidFill>
                  <a:schemeClr val="accent6"/>
                </a:solidFill>
                <a:latin typeface="Roboto Slab"/>
              </a:rPr>
              <a:t>Let’s ROAR!</a:t>
            </a:r>
          </a:p>
        </p:txBody>
      </p:sp>
      <p:pic>
        <p:nvPicPr>
          <p:cNvPr id="5" name="Picture 4"/>
          <p:cNvPicPr>
            <a:picLocks noChangeAspect="1"/>
          </p:cNvPicPr>
          <p:nvPr/>
        </p:nvPicPr>
        <p:blipFill>
          <a:blip r:embed="rId3"/>
          <a:stretch>
            <a:fillRect/>
          </a:stretch>
        </p:blipFill>
        <p:spPr>
          <a:xfrm>
            <a:off x="3206667" y="2557501"/>
            <a:ext cx="2575007" cy="2433911"/>
          </a:xfrm>
          <a:prstGeom prst="rect">
            <a:avLst/>
          </a:prstGeom>
        </p:spPr>
      </p:pic>
    </p:spTree>
    <p:extLst>
      <p:ext uri="{BB962C8B-B14F-4D97-AF65-F5344CB8AC3E}">
        <p14:creationId xmlns:p14="http://schemas.microsoft.com/office/powerpoint/2010/main" val="1372501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3" name="Title 2">
            <a:extLst>
              <a:ext uri="{FF2B5EF4-FFF2-40B4-BE49-F238E27FC236}">
                <a16:creationId xmlns:a16="http://schemas.microsoft.com/office/drawing/2014/main" id="{85415328-731B-460C-98EA-629DC085BF17}"/>
              </a:ext>
            </a:extLst>
          </p:cNvPr>
          <p:cNvSpPr>
            <a:spLocks noGrp="1"/>
          </p:cNvSpPr>
          <p:nvPr>
            <p:ph type="title"/>
          </p:nvPr>
        </p:nvSpPr>
        <p:spPr>
          <a:xfrm>
            <a:off x="738928" y="1640414"/>
            <a:ext cx="7751870" cy="465832"/>
          </a:xfrm>
        </p:spPr>
        <p:txBody>
          <a:bodyPr/>
          <a:lstStyle/>
          <a:p>
            <a:pPr algn="l"/>
            <a:r>
              <a:rPr lang="en-US" sz="2800" dirty="0">
                <a:solidFill>
                  <a:srgbClr val="F37920"/>
                </a:solidFill>
              </a:rPr>
              <a:t>The FAR is divided into five sections: </a:t>
            </a:r>
            <a:endParaRPr lang="en-US" sz="2400" dirty="0">
              <a:solidFill>
                <a:schemeClr val="accent1"/>
              </a:solidFill>
            </a:endParaRPr>
          </a:p>
        </p:txBody>
      </p:sp>
      <p:sp>
        <p:nvSpPr>
          <p:cNvPr id="5" name="Title 1"/>
          <p:cNvSpPr txBox="1">
            <a:spLocks/>
          </p:cNvSpPr>
          <p:nvPr/>
        </p:nvSpPr>
        <p:spPr>
          <a:xfrm>
            <a:off x="738928" y="2607610"/>
            <a:ext cx="7483140" cy="208552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400"/>
              <a:buFont typeface="Roboto Slab"/>
              <a:buNone/>
              <a:defRPr sz="4400" b="1"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spcAft>
                <a:spcPts val="600"/>
              </a:spcAft>
            </a:pPr>
            <a:r>
              <a:rPr lang="en-US" sz="2400" b="0" dirty="0"/>
              <a:t>1. University Structure</a:t>
            </a:r>
          </a:p>
          <a:p>
            <a:pPr algn="l">
              <a:spcAft>
                <a:spcPts val="600"/>
              </a:spcAft>
            </a:pPr>
            <a:r>
              <a:rPr lang="en-US" sz="2400" b="0" dirty="0"/>
              <a:t>2. Degree Requirements</a:t>
            </a:r>
          </a:p>
          <a:p>
            <a:pPr algn="l">
              <a:spcAft>
                <a:spcPts val="600"/>
              </a:spcAft>
            </a:pPr>
            <a:r>
              <a:rPr lang="en-US" sz="2400" b="0" dirty="0"/>
              <a:t>3. First Semester Schedule </a:t>
            </a:r>
          </a:p>
          <a:p>
            <a:pPr algn="l">
              <a:spcAft>
                <a:spcPts val="600"/>
              </a:spcAft>
            </a:pPr>
            <a:r>
              <a:rPr lang="en-US" sz="2400" b="0" dirty="0"/>
              <a:t>4. Student Success Resources</a:t>
            </a:r>
          </a:p>
          <a:p>
            <a:pPr algn="l">
              <a:spcAft>
                <a:spcPts val="600"/>
              </a:spcAft>
            </a:pPr>
            <a:r>
              <a:rPr lang="en-US" sz="2400" b="0" dirty="0"/>
              <a:t>5. </a:t>
            </a:r>
            <a:r>
              <a:rPr lang="en-US" sz="2400" b="0" dirty="0" err="1"/>
              <a:t>BengalWeb</a:t>
            </a:r>
            <a:r>
              <a:rPr lang="en-US" sz="2400" b="0" dirty="0"/>
              <a:t> Resources</a:t>
            </a:r>
          </a:p>
        </p:txBody>
      </p:sp>
    </p:spTree>
    <p:extLst>
      <p:ext uri="{BB962C8B-B14F-4D97-AF65-F5344CB8AC3E}">
        <p14:creationId xmlns:p14="http://schemas.microsoft.com/office/powerpoint/2010/main" val="4019025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3" name="Title 2">
            <a:extLst>
              <a:ext uri="{FF2B5EF4-FFF2-40B4-BE49-F238E27FC236}">
                <a16:creationId xmlns:a16="http://schemas.microsoft.com/office/drawing/2014/main" id="{85415328-731B-460C-98EA-629DC085BF17}"/>
              </a:ext>
            </a:extLst>
          </p:cNvPr>
          <p:cNvSpPr>
            <a:spLocks noGrp="1"/>
          </p:cNvSpPr>
          <p:nvPr>
            <p:ph type="title"/>
          </p:nvPr>
        </p:nvSpPr>
        <p:spPr>
          <a:xfrm>
            <a:off x="217643" y="1103737"/>
            <a:ext cx="3763807" cy="845716"/>
          </a:xfrm>
        </p:spPr>
        <p:txBody>
          <a:bodyPr/>
          <a:lstStyle/>
          <a:p>
            <a:pPr algn="l"/>
            <a:r>
              <a:rPr lang="en-US" sz="2800" dirty="0">
                <a:solidFill>
                  <a:schemeClr val="accent1"/>
                </a:solidFill>
              </a:rPr>
              <a:t>Section 1: University </a:t>
            </a:r>
            <a:br>
              <a:rPr lang="en-US" sz="2800" dirty="0">
                <a:solidFill>
                  <a:schemeClr val="accent1"/>
                </a:solidFill>
              </a:rPr>
            </a:br>
            <a:r>
              <a:rPr lang="en-US" sz="2800" dirty="0">
                <a:solidFill>
                  <a:schemeClr val="accent1"/>
                </a:solidFill>
              </a:rPr>
              <a:t>Structure</a:t>
            </a:r>
            <a:endParaRPr lang="en-US" sz="2400" dirty="0">
              <a:solidFill>
                <a:schemeClr val="accent1"/>
              </a:solidFill>
            </a:endParaRPr>
          </a:p>
        </p:txBody>
      </p:sp>
      <p:sp>
        <p:nvSpPr>
          <p:cNvPr id="4" name="Text Placeholder 3"/>
          <p:cNvSpPr>
            <a:spLocks noGrp="1"/>
          </p:cNvSpPr>
          <p:nvPr>
            <p:ph type="body" sz="half" idx="4294967295"/>
          </p:nvPr>
        </p:nvSpPr>
        <p:spPr>
          <a:xfrm>
            <a:off x="217643" y="2232557"/>
            <a:ext cx="3585614" cy="4261219"/>
          </a:xfrm>
          <a:prstGeom prst="rect">
            <a:avLst/>
          </a:prstGeom>
        </p:spPr>
        <p:txBody>
          <a:bodyPr/>
          <a:lstStyle/>
          <a:p>
            <a:r>
              <a:rPr lang="en-US" sz="1800" b="1" dirty="0"/>
              <a:t>Idaho State University has 7 academic colleges. Each major at ISU is housed in one of these colleges. </a:t>
            </a:r>
          </a:p>
          <a:p>
            <a:endParaRPr lang="en-US" sz="1800" b="1" dirty="0"/>
          </a:p>
          <a:p>
            <a:r>
              <a:rPr lang="en-US" sz="1800" dirty="0"/>
              <a:t>Find your college and major in the Academic Catalog </a:t>
            </a:r>
            <a:r>
              <a:rPr lang="en-US" b="1" dirty="0">
                <a:hlinkClick r:id="rId3"/>
              </a:rPr>
              <a:t>http://coursecat.isu.edu/undergraduate/programs/</a:t>
            </a:r>
            <a:endParaRPr lang="en-US" b="1" dirty="0"/>
          </a:p>
          <a:p>
            <a:endParaRPr lang="en-US" sz="1800" b="1" dirty="0"/>
          </a:p>
          <a:p>
            <a:r>
              <a:rPr lang="en-US" sz="1800" dirty="0"/>
              <a:t>Visit your college’s website to learn about the faculty, resources, and opportunities available to you.</a:t>
            </a:r>
          </a:p>
          <a:p>
            <a:r>
              <a:rPr lang="en-US" b="1" dirty="0">
                <a:hlinkClick r:id="rId4"/>
              </a:rPr>
              <a:t>https://www.isu.edu/academics/</a:t>
            </a:r>
            <a:endParaRPr lang="en-US" b="1" dirty="0"/>
          </a:p>
          <a:p>
            <a:endParaRPr lang="en-US" dirty="0"/>
          </a:p>
        </p:txBody>
      </p:sp>
      <p:pic>
        <p:nvPicPr>
          <p:cNvPr id="19" name="Content Placeholder 5"/>
          <p:cNvPicPr>
            <a:picLocks/>
          </p:cNvPicPr>
          <p:nvPr/>
        </p:nvPicPr>
        <p:blipFill>
          <a:blip r:embed="rId5">
            <a:extLst>
              <a:ext uri="{28A0092B-C50C-407E-A947-70E740481C1C}">
                <a14:useLocalDpi xmlns:a14="http://schemas.microsoft.com/office/drawing/2010/main" val="0"/>
              </a:ext>
            </a:extLst>
          </a:blip>
          <a:stretch>
            <a:fillRect/>
          </a:stretch>
        </p:blipFill>
        <p:spPr>
          <a:xfrm>
            <a:off x="4417606" y="616533"/>
            <a:ext cx="1975104" cy="1316736"/>
          </a:xfrm>
          <a:prstGeom prst="rect">
            <a:avLst/>
          </a:prstGeom>
          <a:noFill/>
          <a:ln>
            <a:noFill/>
          </a:ln>
        </p:spPr>
      </p:pic>
      <p:pic>
        <p:nvPicPr>
          <p:cNvPr id="20" name="Picture 19"/>
          <p:cNvPicPr>
            <a:picLocks/>
          </p:cNvPicPr>
          <p:nvPr/>
        </p:nvPicPr>
        <p:blipFill>
          <a:blip r:embed="rId6">
            <a:extLst>
              <a:ext uri="{28A0092B-C50C-407E-A947-70E740481C1C}">
                <a14:useLocalDpi xmlns:a14="http://schemas.microsoft.com/office/drawing/2010/main" val="0"/>
              </a:ext>
            </a:extLst>
          </a:blip>
          <a:stretch>
            <a:fillRect/>
          </a:stretch>
        </p:blipFill>
        <p:spPr>
          <a:xfrm>
            <a:off x="6603093" y="632717"/>
            <a:ext cx="1975104" cy="1316736"/>
          </a:xfrm>
          <a:prstGeom prst="rect">
            <a:avLst/>
          </a:prstGeom>
        </p:spPr>
      </p:pic>
      <p:pic>
        <p:nvPicPr>
          <p:cNvPr id="21" name="Picture 20"/>
          <p:cNvPicPr>
            <a:picLocks/>
          </p:cNvPicPr>
          <p:nvPr/>
        </p:nvPicPr>
        <p:blipFill>
          <a:blip r:embed="rId7">
            <a:extLst>
              <a:ext uri="{28A0092B-C50C-407E-A947-70E740481C1C}">
                <a14:useLocalDpi xmlns:a14="http://schemas.microsoft.com/office/drawing/2010/main" val="0"/>
              </a:ext>
            </a:extLst>
          </a:blip>
          <a:stretch>
            <a:fillRect/>
          </a:stretch>
        </p:blipFill>
        <p:spPr>
          <a:xfrm>
            <a:off x="4409514" y="2066605"/>
            <a:ext cx="1975104" cy="1316736"/>
          </a:xfrm>
          <a:prstGeom prst="rect">
            <a:avLst/>
          </a:prstGeom>
        </p:spPr>
      </p:pic>
      <p:pic>
        <p:nvPicPr>
          <p:cNvPr id="22" name="Picture 21"/>
          <p:cNvPicPr>
            <a:picLocks/>
          </p:cNvPicPr>
          <p:nvPr/>
        </p:nvPicPr>
        <p:blipFill>
          <a:blip r:embed="rId8">
            <a:extLst>
              <a:ext uri="{28A0092B-C50C-407E-A947-70E740481C1C}">
                <a14:useLocalDpi xmlns:a14="http://schemas.microsoft.com/office/drawing/2010/main" val="0"/>
              </a:ext>
            </a:extLst>
          </a:blip>
          <a:stretch>
            <a:fillRect/>
          </a:stretch>
        </p:blipFill>
        <p:spPr>
          <a:xfrm>
            <a:off x="4417606" y="4954814"/>
            <a:ext cx="1975104" cy="1316736"/>
          </a:xfrm>
          <a:prstGeom prst="rect">
            <a:avLst/>
          </a:prstGeom>
        </p:spPr>
      </p:pic>
      <p:pic>
        <p:nvPicPr>
          <p:cNvPr id="23" name="Picture 22"/>
          <p:cNvPicPr>
            <a:picLocks/>
          </p:cNvPicPr>
          <p:nvPr/>
        </p:nvPicPr>
        <p:blipFill>
          <a:blip r:embed="rId9">
            <a:extLst>
              <a:ext uri="{28A0092B-C50C-407E-A947-70E740481C1C}">
                <a14:useLocalDpi xmlns:a14="http://schemas.microsoft.com/office/drawing/2010/main" val="0"/>
              </a:ext>
            </a:extLst>
          </a:blip>
          <a:stretch>
            <a:fillRect/>
          </a:stretch>
        </p:blipFill>
        <p:spPr>
          <a:xfrm>
            <a:off x="6609122" y="2074697"/>
            <a:ext cx="1975104" cy="1316736"/>
          </a:xfrm>
          <a:prstGeom prst="rect">
            <a:avLst/>
          </a:prstGeom>
        </p:spPr>
      </p:pic>
      <p:pic>
        <p:nvPicPr>
          <p:cNvPr id="24" name="Picture 23"/>
          <p:cNvPicPr>
            <a:picLocks/>
          </p:cNvPicPr>
          <p:nvPr/>
        </p:nvPicPr>
        <p:blipFill>
          <a:blip r:embed="rId10">
            <a:extLst>
              <a:ext uri="{28A0092B-C50C-407E-A947-70E740481C1C}">
                <a14:useLocalDpi xmlns:a14="http://schemas.microsoft.com/office/drawing/2010/main" val="0"/>
              </a:ext>
            </a:extLst>
          </a:blip>
          <a:stretch>
            <a:fillRect/>
          </a:stretch>
        </p:blipFill>
        <p:spPr>
          <a:xfrm>
            <a:off x="4417606" y="3512006"/>
            <a:ext cx="1975104" cy="1316736"/>
          </a:xfrm>
          <a:prstGeom prst="rect">
            <a:avLst/>
          </a:prstGeom>
        </p:spPr>
      </p:pic>
      <p:sp>
        <p:nvSpPr>
          <p:cNvPr id="25" name="TextBox 24"/>
          <p:cNvSpPr txBox="1"/>
          <p:nvPr/>
        </p:nvSpPr>
        <p:spPr>
          <a:xfrm>
            <a:off x="4414558" y="1656330"/>
            <a:ext cx="1975104"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latin typeface="Calibri" panose="020F0502020204030204" pitchFamily="34" charset="0"/>
                <a:cs typeface="Calibri" panose="020F0502020204030204" pitchFamily="34" charset="0"/>
              </a:rPr>
              <a:t>College of Arts and Letters</a:t>
            </a:r>
          </a:p>
        </p:txBody>
      </p:sp>
      <p:sp>
        <p:nvSpPr>
          <p:cNvPr id="26" name="TextBox 25"/>
          <p:cNvSpPr txBox="1"/>
          <p:nvPr/>
        </p:nvSpPr>
        <p:spPr>
          <a:xfrm>
            <a:off x="6603093" y="1657674"/>
            <a:ext cx="1975104"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latin typeface="Calibri" panose="020F0502020204030204" pitchFamily="34" charset="0"/>
                <a:cs typeface="Calibri" panose="020F0502020204030204" pitchFamily="34" charset="0"/>
              </a:rPr>
              <a:t>College of Business</a:t>
            </a:r>
          </a:p>
        </p:txBody>
      </p:sp>
      <p:sp>
        <p:nvSpPr>
          <p:cNvPr id="27" name="TextBox 26"/>
          <p:cNvSpPr txBox="1"/>
          <p:nvPr/>
        </p:nvSpPr>
        <p:spPr>
          <a:xfrm>
            <a:off x="4415451" y="3099138"/>
            <a:ext cx="1975104"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latin typeface="Calibri" panose="020F0502020204030204" pitchFamily="34" charset="0"/>
                <a:cs typeface="Calibri" panose="020F0502020204030204" pitchFamily="34" charset="0"/>
              </a:rPr>
              <a:t>College of Education</a:t>
            </a:r>
          </a:p>
        </p:txBody>
      </p:sp>
      <p:sp>
        <p:nvSpPr>
          <p:cNvPr id="28" name="TextBox 27"/>
          <p:cNvSpPr txBox="1"/>
          <p:nvPr/>
        </p:nvSpPr>
        <p:spPr>
          <a:xfrm>
            <a:off x="4417606" y="4363167"/>
            <a:ext cx="1975104"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latin typeface="Calibri" panose="020F0502020204030204" pitchFamily="34" charset="0"/>
                <a:cs typeface="Calibri" panose="020F0502020204030204" pitchFamily="34" charset="0"/>
              </a:rPr>
              <a:t>College of Science &amp; Engineering</a:t>
            </a:r>
          </a:p>
        </p:txBody>
      </p:sp>
      <p:sp>
        <p:nvSpPr>
          <p:cNvPr id="29" name="TextBox 28"/>
          <p:cNvSpPr txBox="1"/>
          <p:nvPr/>
        </p:nvSpPr>
        <p:spPr>
          <a:xfrm>
            <a:off x="4417607" y="5980972"/>
            <a:ext cx="1975104"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latin typeface="Calibri" panose="020F0502020204030204" pitchFamily="34" charset="0"/>
                <a:cs typeface="Calibri" panose="020F0502020204030204" pitchFamily="34" charset="0"/>
              </a:rPr>
              <a:t>College of Technology</a:t>
            </a:r>
          </a:p>
        </p:txBody>
      </p:sp>
      <p:sp>
        <p:nvSpPr>
          <p:cNvPr id="30" name="TextBox 29"/>
          <p:cNvSpPr txBox="1"/>
          <p:nvPr/>
        </p:nvSpPr>
        <p:spPr>
          <a:xfrm>
            <a:off x="6611114" y="3100564"/>
            <a:ext cx="1975104"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latin typeface="Calibri" panose="020F0502020204030204" pitchFamily="34" charset="0"/>
                <a:cs typeface="Calibri" panose="020F0502020204030204" pitchFamily="34" charset="0"/>
              </a:rPr>
              <a:t>Division of Health Sciences</a:t>
            </a:r>
          </a:p>
        </p:txBody>
      </p:sp>
      <p:sp>
        <p:nvSpPr>
          <p:cNvPr id="31" name="TextBox 30"/>
          <p:cNvSpPr txBox="1"/>
          <p:nvPr/>
        </p:nvSpPr>
        <p:spPr>
          <a:xfrm>
            <a:off x="6601096" y="3510225"/>
            <a:ext cx="1977101"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latin typeface="Calibri" panose="020F0502020204030204" pitchFamily="34" charset="0"/>
                <a:cs typeface="Calibri" panose="020F0502020204030204" pitchFamily="34" charset="0"/>
              </a:rPr>
              <a:t>The Division of Health Sciences houses 4 colleges:</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College of Health</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College of Pharmacy</a:t>
            </a:r>
          </a:p>
        </p:txBody>
      </p:sp>
    </p:spTree>
    <p:extLst>
      <p:ext uri="{BB962C8B-B14F-4D97-AF65-F5344CB8AC3E}">
        <p14:creationId xmlns:p14="http://schemas.microsoft.com/office/powerpoint/2010/main" val="3259440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Title 1"/>
          <p:cNvSpPr txBox="1">
            <a:spLocks/>
          </p:cNvSpPr>
          <p:nvPr/>
        </p:nvSpPr>
        <p:spPr>
          <a:xfrm>
            <a:off x="640620" y="1194714"/>
            <a:ext cx="7064347" cy="537844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400"/>
              <a:buFont typeface="Roboto Slab"/>
              <a:buNone/>
              <a:defRPr sz="4400" b="1"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sz="2800" dirty="0">
                <a:solidFill>
                  <a:schemeClr val="accent6"/>
                </a:solidFill>
              </a:rPr>
              <a:t>Undergraduate Majors and Minors</a:t>
            </a:r>
          </a:p>
          <a:p>
            <a:pPr algn="l"/>
            <a:endParaRPr lang="en-US" sz="1800" dirty="0"/>
          </a:p>
          <a:p>
            <a:pPr algn="l"/>
            <a:r>
              <a:rPr lang="en-US" sz="2000" dirty="0"/>
              <a:t>Students choose a major (and minor, if desired) upon admission to ISU.  A major is the field of study in which the student has chosen to focus. A minor (optional at ISU) is a secondary field of study. </a:t>
            </a:r>
          </a:p>
          <a:p>
            <a:pPr algn="l"/>
            <a:endParaRPr lang="en-US" sz="2000" dirty="0"/>
          </a:p>
          <a:p>
            <a:pPr algn="l"/>
            <a:r>
              <a:rPr lang="en-US" sz="2000" b="0" dirty="0"/>
              <a:t>A major may be a bachelor’s degree (4 year) or an associate’s degree (2 year) with one of the degree designations below: </a:t>
            </a:r>
          </a:p>
          <a:p>
            <a:pPr algn="l"/>
            <a:endParaRPr lang="en-US" sz="2000" dirty="0"/>
          </a:p>
          <a:p>
            <a:pPr lvl="1">
              <a:buFont typeface="Wingdings" panose="05000000000000000000" pitchFamily="2" charset="2"/>
              <a:buChar char="§"/>
            </a:pPr>
            <a:r>
              <a:rPr lang="en-US" dirty="0"/>
              <a:t>Bachelor of Arts (BA) or Bachelor of Science (BS)</a:t>
            </a:r>
          </a:p>
          <a:p>
            <a:pPr lvl="1">
              <a:buFont typeface="Wingdings" panose="05000000000000000000" pitchFamily="2" charset="2"/>
              <a:buChar char="§"/>
            </a:pPr>
            <a:r>
              <a:rPr lang="en-US" dirty="0"/>
              <a:t>Bachelor of Fine Arts (BFA)</a:t>
            </a:r>
          </a:p>
          <a:p>
            <a:pPr lvl="1">
              <a:buFont typeface="Wingdings" panose="05000000000000000000" pitchFamily="2" charset="2"/>
              <a:buChar char="§"/>
            </a:pPr>
            <a:r>
              <a:rPr lang="en-US" dirty="0"/>
              <a:t>Bachelor of Music (BM)</a:t>
            </a:r>
          </a:p>
          <a:p>
            <a:pPr lvl="1">
              <a:buFont typeface="Wingdings" panose="05000000000000000000" pitchFamily="2" charset="2"/>
              <a:buChar char="§"/>
            </a:pPr>
            <a:r>
              <a:rPr lang="en-US" dirty="0"/>
              <a:t>Bachelor of Business Administration (BBA)</a:t>
            </a:r>
          </a:p>
          <a:p>
            <a:pPr lvl="1">
              <a:buFont typeface="Wingdings" panose="05000000000000000000" pitchFamily="2" charset="2"/>
              <a:buChar char="§"/>
            </a:pPr>
            <a:r>
              <a:rPr lang="en-US" dirty="0"/>
              <a:t>Bachelor of Applied Science (BAS)</a:t>
            </a:r>
          </a:p>
          <a:p>
            <a:pPr lvl="1">
              <a:buFont typeface="Wingdings" panose="05000000000000000000" pitchFamily="2" charset="2"/>
              <a:buChar char="§"/>
            </a:pPr>
            <a:r>
              <a:rPr lang="en-US" dirty="0"/>
              <a:t>Bachelor of Science in Health Science (BSHS)</a:t>
            </a:r>
          </a:p>
          <a:p>
            <a:pPr lvl="1">
              <a:buFont typeface="Wingdings" panose="05000000000000000000" pitchFamily="2" charset="2"/>
              <a:buChar char="§"/>
            </a:pPr>
            <a:r>
              <a:rPr lang="en-US" dirty="0"/>
              <a:t>Associate of Arts (AA) or Associates of Science (AS)</a:t>
            </a:r>
          </a:p>
          <a:p>
            <a:pPr lvl="1">
              <a:buFont typeface="Wingdings" panose="05000000000000000000" pitchFamily="2" charset="2"/>
              <a:buChar char="§"/>
            </a:pPr>
            <a:r>
              <a:rPr lang="en-US" dirty="0"/>
              <a:t>Associate of Applied Science (AAS)</a:t>
            </a:r>
          </a:p>
          <a:p>
            <a:pPr lvl="1">
              <a:buFont typeface="Wingdings" panose="05000000000000000000" pitchFamily="2" charset="2"/>
              <a:buChar char="§"/>
            </a:pPr>
            <a:endParaRPr lang="en-US" sz="1600" dirty="0"/>
          </a:p>
        </p:txBody>
      </p:sp>
    </p:spTree>
    <p:extLst>
      <p:ext uri="{BB962C8B-B14F-4D97-AF65-F5344CB8AC3E}">
        <p14:creationId xmlns:p14="http://schemas.microsoft.com/office/powerpoint/2010/main" val="1319042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Title 1"/>
          <p:cNvSpPr txBox="1">
            <a:spLocks/>
          </p:cNvSpPr>
          <p:nvPr/>
        </p:nvSpPr>
        <p:spPr>
          <a:xfrm>
            <a:off x="612363" y="2118387"/>
            <a:ext cx="8430037" cy="415858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400"/>
              <a:buFont typeface="Roboto Slab"/>
              <a:buNone/>
              <a:defRPr sz="4400" b="1"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sz="2400" dirty="0"/>
              <a:t>ISU has several helpful resources for students who want to find out more about their chosen major or explore other available major options:</a:t>
            </a:r>
          </a:p>
          <a:p>
            <a:pPr lvl="1"/>
            <a:endParaRPr lang="en-US" sz="2400" dirty="0"/>
          </a:p>
          <a:p>
            <a:pPr lvl="1">
              <a:spcBef>
                <a:spcPts val="600"/>
              </a:spcBef>
              <a:spcAft>
                <a:spcPts val="600"/>
              </a:spcAft>
            </a:pPr>
            <a:r>
              <a:rPr lang="en-US" sz="2000" dirty="0"/>
              <a:t>Online Career Planning, Focus 2 </a:t>
            </a:r>
            <a:r>
              <a:rPr lang="en-US" sz="1400" dirty="0">
                <a:hlinkClick r:id="rId3"/>
              </a:rPr>
              <a:t>https://www.isu.edu/career/focus2/</a:t>
            </a:r>
            <a:endParaRPr lang="en-US" sz="1200" dirty="0"/>
          </a:p>
          <a:p>
            <a:pPr lvl="1">
              <a:spcBef>
                <a:spcPts val="600"/>
              </a:spcBef>
              <a:spcAft>
                <a:spcPts val="600"/>
              </a:spcAft>
            </a:pPr>
            <a:r>
              <a:rPr lang="en-US" sz="2000" dirty="0"/>
              <a:t>ISU Career Center </a:t>
            </a:r>
            <a:r>
              <a:rPr lang="en-US" sz="1400" dirty="0">
                <a:hlinkClick r:id="rId4"/>
              </a:rPr>
              <a:t>https://www.isu.edu/career/</a:t>
            </a:r>
            <a:endParaRPr lang="en-US" sz="1400" dirty="0"/>
          </a:p>
          <a:p>
            <a:pPr lvl="1">
              <a:spcBef>
                <a:spcPts val="600"/>
              </a:spcBef>
              <a:spcAft>
                <a:spcPts val="600"/>
              </a:spcAft>
            </a:pPr>
            <a:r>
              <a:rPr lang="en-US" sz="2000" dirty="0"/>
              <a:t>ISU Center for New Directions </a:t>
            </a:r>
            <a:r>
              <a:rPr lang="en-US" sz="1400" dirty="0">
                <a:hlinkClick r:id="rId5"/>
              </a:rPr>
              <a:t>https://www.isu.edu/cnd/</a:t>
            </a:r>
            <a:endParaRPr lang="en-US" sz="1400" dirty="0"/>
          </a:p>
          <a:p>
            <a:pPr lvl="1">
              <a:spcBef>
                <a:spcPts val="600"/>
              </a:spcBef>
              <a:spcAft>
                <a:spcPts val="600"/>
              </a:spcAft>
            </a:pPr>
            <a:r>
              <a:rPr lang="en-US" sz="2000" dirty="0"/>
              <a:t>Academic Advisors </a:t>
            </a:r>
            <a:r>
              <a:rPr lang="en-US" sz="1400" dirty="0">
                <a:hlinkClick r:id="rId6"/>
              </a:rPr>
              <a:t>https://www.isu.edu/advising/</a:t>
            </a:r>
            <a:r>
              <a:rPr lang="en-US" sz="1400" dirty="0"/>
              <a:t> </a:t>
            </a:r>
          </a:p>
          <a:p>
            <a:pPr lvl="1">
              <a:spcBef>
                <a:spcPts val="600"/>
              </a:spcBef>
              <a:spcAft>
                <a:spcPts val="600"/>
              </a:spcAft>
            </a:pPr>
            <a:r>
              <a:rPr lang="en-US" sz="2000" dirty="0"/>
              <a:t>Tour our College of Technology programs  </a:t>
            </a:r>
            <a:r>
              <a:rPr lang="en-US" sz="1400" dirty="0">
                <a:hlinkClick r:id="rId7"/>
              </a:rPr>
              <a:t>https://www.isu.edu/tech/</a:t>
            </a:r>
            <a:endParaRPr lang="en-US" sz="1400" dirty="0"/>
          </a:p>
          <a:p>
            <a:pPr lvl="1">
              <a:buFont typeface="Wingdings" panose="05000000000000000000" pitchFamily="2" charset="2"/>
              <a:buChar char="§"/>
            </a:pPr>
            <a:endParaRPr lang="en-US" sz="1600" dirty="0"/>
          </a:p>
        </p:txBody>
      </p:sp>
      <p:sp>
        <p:nvSpPr>
          <p:cNvPr id="6" name="Title 2">
            <a:extLst>
              <a:ext uri="{FF2B5EF4-FFF2-40B4-BE49-F238E27FC236}">
                <a16:creationId xmlns:a16="http://schemas.microsoft.com/office/drawing/2014/main" id="{85415328-731B-460C-98EA-629DC085BF17}"/>
              </a:ext>
            </a:extLst>
          </p:cNvPr>
          <p:cNvSpPr>
            <a:spLocks noGrp="1"/>
          </p:cNvSpPr>
          <p:nvPr>
            <p:ph type="title"/>
          </p:nvPr>
        </p:nvSpPr>
        <p:spPr>
          <a:xfrm>
            <a:off x="612363" y="1263215"/>
            <a:ext cx="4847972" cy="503671"/>
          </a:xfrm>
        </p:spPr>
        <p:txBody>
          <a:bodyPr/>
          <a:lstStyle/>
          <a:p>
            <a:pPr algn="l"/>
            <a:r>
              <a:rPr lang="en-US" sz="2800" dirty="0">
                <a:solidFill>
                  <a:schemeClr val="accent6"/>
                </a:solidFill>
              </a:rPr>
              <a:t>Investigating Your Major</a:t>
            </a:r>
            <a:endParaRPr lang="en-US" sz="2400" dirty="0">
              <a:solidFill>
                <a:schemeClr val="accent6"/>
              </a:solidFill>
            </a:endParaRPr>
          </a:p>
        </p:txBody>
      </p:sp>
    </p:spTree>
    <p:extLst>
      <p:ext uri="{BB962C8B-B14F-4D97-AF65-F5344CB8AC3E}">
        <p14:creationId xmlns:p14="http://schemas.microsoft.com/office/powerpoint/2010/main" val="3059410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4" name="Title 2">
            <a:extLst>
              <a:ext uri="{FF2B5EF4-FFF2-40B4-BE49-F238E27FC236}">
                <a16:creationId xmlns:a16="http://schemas.microsoft.com/office/drawing/2014/main" id="{85415328-731B-460C-98EA-629DC085BF17}"/>
              </a:ext>
            </a:extLst>
          </p:cNvPr>
          <p:cNvSpPr txBox="1">
            <a:spLocks/>
          </p:cNvSpPr>
          <p:nvPr/>
        </p:nvSpPr>
        <p:spPr>
          <a:xfrm>
            <a:off x="656110" y="1280980"/>
            <a:ext cx="5773265" cy="51924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400"/>
              <a:buFont typeface="Roboto Slab"/>
              <a:buNone/>
              <a:defRPr sz="4400" b="1"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sz="2800" dirty="0">
                <a:solidFill>
                  <a:schemeClr val="accent1"/>
                </a:solidFill>
              </a:rPr>
              <a:t>Section 2: Degree Requirements</a:t>
            </a:r>
            <a:endParaRPr lang="en-US" sz="2400" dirty="0">
              <a:solidFill>
                <a:schemeClr val="accent1"/>
              </a:solidFill>
            </a:endParaRPr>
          </a:p>
        </p:txBody>
      </p:sp>
      <p:sp>
        <p:nvSpPr>
          <p:cNvPr id="7" name="Text Placeholder 3"/>
          <p:cNvSpPr>
            <a:spLocks noGrp="1"/>
          </p:cNvSpPr>
          <p:nvPr>
            <p:ph type="body" sz="half" idx="4294967295"/>
          </p:nvPr>
        </p:nvSpPr>
        <p:spPr>
          <a:xfrm>
            <a:off x="656110" y="2114539"/>
            <a:ext cx="7429399" cy="4028183"/>
          </a:xfrm>
          <a:prstGeom prst="rect">
            <a:avLst/>
          </a:prstGeom>
        </p:spPr>
        <p:txBody>
          <a:bodyPr/>
          <a:lstStyle/>
          <a:p>
            <a:r>
              <a:rPr lang="en-US" sz="2400" b="1" dirty="0"/>
              <a:t>All degrees have minimum requirements that must be met before a student may graduate.</a:t>
            </a:r>
          </a:p>
          <a:p>
            <a:endParaRPr lang="en-US" sz="2400" dirty="0"/>
          </a:p>
          <a:p>
            <a:r>
              <a:rPr lang="en-US" sz="2400" dirty="0"/>
              <a:t>See the complete list here: </a:t>
            </a:r>
            <a:r>
              <a:rPr lang="en-US" sz="1800" dirty="0">
                <a:hlinkClick r:id="rId3"/>
              </a:rPr>
              <a:t>http://coursecat.isu.edu/undergraduate/degreerequirements/</a:t>
            </a:r>
            <a:endParaRPr lang="en-US" sz="1800" dirty="0"/>
          </a:p>
          <a:p>
            <a:endParaRPr lang="en-US" sz="1600" dirty="0"/>
          </a:p>
          <a:p>
            <a:pPr marL="342900" indent="-342900">
              <a:buFont typeface="Arial" panose="020B0604020202020204" pitchFamily="34" charset="0"/>
              <a:buChar char="•"/>
            </a:pPr>
            <a:r>
              <a:rPr lang="en-US" sz="2400" dirty="0"/>
              <a:t>A minimum of 120 credit hours.</a:t>
            </a:r>
          </a:p>
          <a:p>
            <a:pPr marL="342900" indent="-342900">
              <a:buFont typeface="Arial" panose="020B0604020202020204" pitchFamily="34" charset="0"/>
              <a:buChar char="•"/>
            </a:pPr>
            <a:r>
              <a:rPr lang="en-US" sz="2400" dirty="0"/>
              <a:t>A minimum of 36 Upper Division* credit hours. </a:t>
            </a:r>
          </a:p>
          <a:p>
            <a:pPr marL="342900" indent="-342900">
              <a:buFont typeface="Arial" panose="020B0604020202020204" pitchFamily="34" charset="0"/>
              <a:buChar char="•"/>
            </a:pPr>
            <a:r>
              <a:rPr lang="en-US" sz="2400" dirty="0"/>
              <a:t>A minimum of 36 General Education credits.</a:t>
            </a:r>
          </a:p>
          <a:p>
            <a:r>
              <a:rPr lang="en-US" sz="2400" dirty="0"/>
              <a:t>     *</a:t>
            </a:r>
            <a:r>
              <a:rPr lang="en-US" sz="2000" dirty="0"/>
              <a:t>Upper Division credits are courses beginning with </a:t>
            </a:r>
          </a:p>
          <a:p>
            <a:r>
              <a:rPr lang="en-US" sz="2000" dirty="0"/>
              <a:t>        3000 or 4000 </a:t>
            </a:r>
          </a:p>
          <a:p>
            <a:endParaRPr lang="en-US" sz="1600" dirty="0"/>
          </a:p>
        </p:txBody>
      </p:sp>
    </p:spTree>
    <p:extLst>
      <p:ext uri="{BB962C8B-B14F-4D97-AF65-F5344CB8AC3E}">
        <p14:creationId xmlns:p14="http://schemas.microsoft.com/office/powerpoint/2010/main" val="2123090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Title 1"/>
          <p:cNvSpPr txBox="1">
            <a:spLocks/>
          </p:cNvSpPr>
          <p:nvPr/>
        </p:nvSpPr>
        <p:spPr>
          <a:xfrm>
            <a:off x="612363" y="1819626"/>
            <a:ext cx="4468075" cy="457013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400"/>
              <a:buFont typeface="Roboto Slab"/>
              <a:buNone/>
              <a:defRPr sz="4400" b="1"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spcBef>
                <a:spcPts val="600"/>
              </a:spcBef>
              <a:spcAft>
                <a:spcPts val="600"/>
              </a:spcAft>
            </a:pPr>
            <a:r>
              <a:rPr lang="en-US" sz="1900" dirty="0">
                <a:solidFill>
                  <a:schemeClr val="tx1"/>
                </a:solidFill>
              </a:rPr>
              <a:t>Major</a:t>
            </a:r>
            <a:r>
              <a:rPr lang="en-US" sz="1900" dirty="0"/>
              <a:t> </a:t>
            </a:r>
            <a:r>
              <a:rPr lang="en-US" sz="1900" dirty="0">
                <a:solidFill>
                  <a:schemeClr val="tx1"/>
                </a:solidFill>
              </a:rPr>
              <a:t>courses</a:t>
            </a:r>
            <a:r>
              <a:rPr lang="en-US" sz="1900" dirty="0">
                <a:solidFill>
                  <a:srgbClr val="FF0000"/>
                </a:solidFill>
              </a:rPr>
              <a:t> </a:t>
            </a:r>
            <a:r>
              <a:rPr lang="en-US" sz="1800" dirty="0">
                <a:solidFill>
                  <a:schemeClr val="accent6"/>
                </a:solidFill>
              </a:rPr>
              <a:t>(30 to 90 credits)</a:t>
            </a:r>
          </a:p>
          <a:p>
            <a:pPr algn="l">
              <a:spcBef>
                <a:spcPts val="600"/>
              </a:spcBef>
              <a:spcAft>
                <a:spcPts val="600"/>
              </a:spcAft>
            </a:pPr>
            <a:r>
              <a:rPr lang="en-US" sz="1900" b="0" dirty="0"/>
              <a:t>All required courses that meet department and discipline accreditation regulations. </a:t>
            </a:r>
          </a:p>
          <a:p>
            <a:pPr algn="l">
              <a:spcBef>
                <a:spcPts val="600"/>
              </a:spcBef>
              <a:spcAft>
                <a:spcPts val="600"/>
              </a:spcAft>
            </a:pPr>
            <a:r>
              <a:rPr lang="en-US" sz="1900" dirty="0">
                <a:solidFill>
                  <a:schemeClr val="tx1"/>
                </a:solidFill>
              </a:rPr>
              <a:t>General Education </a:t>
            </a:r>
            <a:r>
              <a:rPr lang="en-US" sz="1800" dirty="0">
                <a:solidFill>
                  <a:schemeClr val="accent6"/>
                </a:solidFill>
              </a:rPr>
              <a:t>(min. 36 credits)</a:t>
            </a:r>
          </a:p>
          <a:p>
            <a:pPr algn="l">
              <a:spcBef>
                <a:spcPts val="600"/>
              </a:spcBef>
              <a:spcAft>
                <a:spcPts val="600"/>
              </a:spcAft>
            </a:pPr>
            <a:r>
              <a:rPr lang="en-US" sz="1900" b="0" dirty="0"/>
              <a:t>A set of courses that provide a breadth of knowledge on conventional and traditional subject matter.	 </a:t>
            </a:r>
            <a:r>
              <a:rPr lang="en-US" sz="1900" dirty="0"/>
              <a:t>	</a:t>
            </a:r>
          </a:p>
          <a:p>
            <a:pPr algn="l">
              <a:spcBef>
                <a:spcPts val="600"/>
              </a:spcBef>
              <a:spcAft>
                <a:spcPts val="600"/>
              </a:spcAft>
            </a:pPr>
            <a:r>
              <a:rPr lang="en-US" sz="1900" dirty="0">
                <a:solidFill>
                  <a:schemeClr val="tx1"/>
                </a:solidFill>
              </a:rPr>
              <a:t>Free Electives </a:t>
            </a:r>
            <a:r>
              <a:rPr lang="en-US" sz="1800" dirty="0">
                <a:solidFill>
                  <a:schemeClr val="accent6"/>
                </a:solidFill>
              </a:rPr>
              <a:t>(0 to 90 credits)</a:t>
            </a:r>
          </a:p>
          <a:p>
            <a:pPr algn="l">
              <a:spcBef>
                <a:spcPts val="600"/>
              </a:spcBef>
              <a:spcAft>
                <a:spcPts val="600"/>
              </a:spcAft>
            </a:pPr>
            <a:r>
              <a:rPr lang="en-US" sz="1900" b="0" dirty="0"/>
              <a:t>Any course numbered 1000 to 4999 that is not required.  Free Electives may be needed to reach the required 120 credit minimum.</a:t>
            </a:r>
          </a:p>
        </p:txBody>
      </p:sp>
      <p:sp>
        <p:nvSpPr>
          <p:cNvPr id="6" name="Title 2">
            <a:extLst>
              <a:ext uri="{FF2B5EF4-FFF2-40B4-BE49-F238E27FC236}">
                <a16:creationId xmlns:a16="http://schemas.microsoft.com/office/drawing/2014/main" id="{85415328-731B-460C-98EA-629DC085BF17}"/>
              </a:ext>
            </a:extLst>
          </p:cNvPr>
          <p:cNvSpPr>
            <a:spLocks noGrp="1"/>
          </p:cNvSpPr>
          <p:nvPr>
            <p:ph type="title"/>
          </p:nvPr>
        </p:nvSpPr>
        <p:spPr>
          <a:xfrm>
            <a:off x="612363" y="1220354"/>
            <a:ext cx="4847972" cy="438990"/>
          </a:xfrm>
        </p:spPr>
        <p:txBody>
          <a:bodyPr/>
          <a:lstStyle/>
          <a:p>
            <a:pPr algn="l"/>
            <a:r>
              <a:rPr lang="en-US" sz="2800" dirty="0">
                <a:solidFill>
                  <a:schemeClr val="accent6"/>
                </a:solidFill>
              </a:rPr>
              <a:t>What makes up a degree? </a:t>
            </a:r>
            <a:endParaRPr lang="en-US" sz="2400" dirty="0">
              <a:solidFill>
                <a:schemeClr val="accent6"/>
              </a:solidFill>
            </a:endParaRPr>
          </a:p>
        </p:txBody>
      </p:sp>
      <p:sp>
        <p:nvSpPr>
          <p:cNvPr id="4" name="Content Placeholder 2"/>
          <p:cNvSpPr txBox="1">
            <a:spLocks/>
          </p:cNvSpPr>
          <p:nvPr/>
        </p:nvSpPr>
        <p:spPr bwMode="auto">
          <a:xfrm>
            <a:off x="5675419" y="1258454"/>
            <a:ext cx="3669263" cy="47389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110" charset="0"/>
              <a:buChar char="•"/>
              <a:defRPr sz="3200" kern="1200">
                <a:solidFill>
                  <a:schemeClr val="bg1">
                    <a:lumMod val="50000"/>
                  </a:schemeClr>
                </a:solidFill>
                <a:latin typeface="+mn-lt"/>
                <a:ea typeface="ＭＳ Ｐゴシック" pitchFamily="-110" charset="-128"/>
                <a:cs typeface="ＭＳ Ｐゴシック" pitchFamily="-110" charset="-128"/>
              </a:defRPr>
            </a:lvl1pPr>
            <a:lvl2pPr marL="742950" indent="-285750" algn="l" defTabSz="457200" rtl="0" eaLnBrk="1" fontAlgn="base" hangingPunct="1">
              <a:spcBef>
                <a:spcPct val="20000"/>
              </a:spcBef>
              <a:spcAft>
                <a:spcPct val="0"/>
              </a:spcAft>
              <a:buFont typeface="Arial" pitchFamily="-110" charset="0"/>
              <a:buChar char="–"/>
              <a:defRPr sz="2800" kern="1200">
                <a:solidFill>
                  <a:schemeClr val="tx1">
                    <a:lumMod val="50000"/>
                    <a:lumOff val="50000"/>
                  </a:schemeClr>
                </a:solidFill>
                <a:latin typeface="+mn-lt"/>
                <a:ea typeface="ＭＳ Ｐゴシック" pitchFamily="-110" charset="-128"/>
                <a:cs typeface="+mn-cs"/>
              </a:defRPr>
            </a:lvl2pPr>
            <a:lvl3pPr marL="1143000" indent="-228600" algn="l" defTabSz="457200" rtl="0" eaLnBrk="1" fontAlgn="base" hangingPunct="1">
              <a:spcBef>
                <a:spcPct val="20000"/>
              </a:spcBef>
              <a:spcAft>
                <a:spcPct val="0"/>
              </a:spcAft>
              <a:buFont typeface="Arial" pitchFamily="-110" charset="0"/>
              <a:buChar char="•"/>
              <a:defRPr sz="2400" kern="1200">
                <a:solidFill>
                  <a:schemeClr val="tx1">
                    <a:lumMod val="50000"/>
                    <a:lumOff val="50000"/>
                  </a:schemeClr>
                </a:solidFill>
                <a:latin typeface="+mn-lt"/>
                <a:ea typeface="ＭＳ Ｐゴシック" pitchFamily="-110" charset="-128"/>
                <a:cs typeface="+mn-cs"/>
              </a:defRPr>
            </a:lvl3pPr>
            <a:lvl4pPr marL="1600200" indent="-228600" algn="l" defTabSz="457200" rtl="0" eaLnBrk="1" fontAlgn="base" hangingPunct="1">
              <a:spcBef>
                <a:spcPct val="20000"/>
              </a:spcBef>
              <a:spcAft>
                <a:spcPct val="0"/>
              </a:spcAft>
              <a:buFont typeface="Arial" pitchFamily="-110" charset="0"/>
              <a:buChar char="–"/>
              <a:defRPr sz="2000" kern="1200">
                <a:solidFill>
                  <a:schemeClr val="tx1">
                    <a:lumMod val="50000"/>
                    <a:lumOff val="50000"/>
                  </a:schemeClr>
                </a:solidFill>
                <a:latin typeface="+mn-lt"/>
                <a:ea typeface="ＭＳ Ｐゴシック" pitchFamily="-110" charset="-128"/>
                <a:cs typeface="+mn-cs"/>
              </a:defRPr>
            </a:lvl4pPr>
            <a:lvl5pPr marL="2057400" indent="-228600" algn="l" defTabSz="457200" rtl="0" eaLnBrk="1" fontAlgn="base" hangingPunct="1">
              <a:spcBef>
                <a:spcPct val="20000"/>
              </a:spcBef>
              <a:spcAft>
                <a:spcPct val="0"/>
              </a:spcAft>
              <a:buFont typeface="Arial" pitchFamily="-110" charset="0"/>
              <a:buChar char="»"/>
              <a:defRPr sz="2000" kern="1200">
                <a:solidFill>
                  <a:schemeClr val="tx1">
                    <a:lumMod val="50000"/>
                    <a:lumOff val="50000"/>
                  </a:schemeClr>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20000"/>
              </a:spcBef>
              <a:spcAft>
                <a:spcPct val="0"/>
              </a:spcAft>
              <a:buClrTx/>
              <a:buSzTx/>
              <a:buFont typeface="Arial" pitchFamily="-110" charset="0"/>
              <a:buNone/>
              <a:tabLst/>
              <a:defRPr/>
            </a:pPr>
            <a:r>
              <a:rPr kumimoji="0" lang="en-US" sz="2000" b="0" i="0" u="none" strike="noStrike" kern="1200" cap="none" spc="0" normalizeH="0" baseline="0" noProof="0" dirty="0">
                <a:ln>
                  <a:noFill/>
                </a:ln>
                <a:solidFill>
                  <a:schemeClr val="tx1"/>
                </a:solidFill>
                <a:effectLst/>
                <a:uLnTx/>
                <a:uFillTx/>
                <a:latin typeface="Calibri"/>
                <a:ea typeface="ＭＳ Ｐゴシック" pitchFamily="-110" charset="-128"/>
              </a:rPr>
              <a:t>SAMPLES:</a:t>
            </a:r>
          </a:p>
          <a:p>
            <a:pPr marL="0" marR="0" lvl="0" indent="0" algn="l" defTabSz="457200" rtl="0" eaLnBrk="1" fontAlgn="base" latinLnBrk="0" hangingPunct="1">
              <a:lnSpc>
                <a:spcPct val="100000"/>
              </a:lnSpc>
              <a:spcBef>
                <a:spcPct val="20000"/>
              </a:spcBef>
              <a:spcAft>
                <a:spcPct val="0"/>
              </a:spcAft>
              <a:buClrTx/>
              <a:buSzTx/>
              <a:buFont typeface="Arial" pitchFamily="-110" charset="0"/>
              <a:buNone/>
              <a:tabLst/>
              <a:defRPr/>
            </a:pPr>
            <a:endParaRPr kumimoji="0" lang="en-US" sz="2000" b="0" i="0" u="none" strike="noStrike" kern="1200" cap="none" spc="0" normalizeH="0" baseline="0" noProof="0" dirty="0">
              <a:ln>
                <a:noFill/>
              </a:ln>
              <a:solidFill>
                <a:schemeClr val="tx1"/>
              </a:solidFill>
              <a:effectLst/>
              <a:uLnTx/>
              <a:uFillTx/>
              <a:latin typeface="Calibri"/>
              <a:ea typeface="ＭＳ Ｐゴシック" pitchFamily="-110" charset="-128"/>
            </a:endParaRPr>
          </a:p>
          <a:p>
            <a:pPr marL="0" marR="0" lvl="0" indent="0" algn="l" defTabSz="457200" rtl="0" eaLnBrk="1" fontAlgn="base" latinLnBrk="0" hangingPunct="1">
              <a:lnSpc>
                <a:spcPct val="100000"/>
              </a:lnSpc>
              <a:spcBef>
                <a:spcPct val="20000"/>
              </a:spcBef>
              <a:spcAft>
                <a:spcPct val="0"/>
              </a:spcAft>
              <a:buClrTx/>
              <a:buSzTx/>
              <a:buFont typeface="Arial" pitchFamily="-110" charset="0"/>
              <a:buNone/>
              <a:tabLst/>
              <a:defRPr/>
            </a:pPr>
            <a:r>
              <a:rPr kumimoji="0" lang="en-US" sz="2000" b="1" i="0" u="none" strike="noStrike" kern="1200" cap="none" spc="0" normalizeH="0" baseline="0" noProof="0" dirty="0">
                <a:ln>
                  <a:noFill/>
                </a:ln>
                <a:solidFill>
                  <a:schemeClr val="tx1"/>
                </a:solidFill>
                <a:effectLst/>
                <a:uLnTx/>
                <a:uFillTx/>
                <a:latin typeface="Calibri"/>
                <a:ea typeface="ＭＳ Ｐゴシック" pitchFamily="-110" charset="-128"/>
              </a:rPr>
              <a:t>BS Biology           </a:t>
            </a:r>
            <a:endParaRPr kumimoji="0" lang="en-US" sz="1600" b="1" i="0" u="none" strike="noStrike" kern="1200" cap="none" spc="0" normalizeH="0" baseline="0" noProof="0" dirty="0">
              <a:ln>
                <a:noFill/>
              </a:ln>
              <a:solidFill>
                <a:schemeClr val="tx1"/>
              </a:solidFill>
              <a:effectLst/>
              <a:uLnTx/>
              <a:uFillTx/>
              <a:latin typeface="Calibri"/>
              <a:ea typeface="ＭＳ Ｐゴシック" pitchFamily="-110" charset="-128"/>
            </a:endParaRPr>
          </a:p>
          <a:p>
            <a:pPr marL="0" marR="0" lvl="0" indent="0" algn="l" defTabSz="457200" rtl="0" eaLnBrk="1" fontAlgn="base" latinLnBrk="0" hangingPunct="1">
              <a:lnSpc>
                <a:spcPct val="100000"/>
              </a:lnSpc>
              <a:spcBef>
                <a:spcPct val="20000"/>
              </a:spcBef>
              <a:spcAft>
                <a:spcPct val="0"/>
              </a:spcAft>
              <a:buClrTx/>
              <a:buSzTx/>
              <a:buFont typeface="Arial" pitchFamily="-110" charset="0"/>
              <a:buNone/>
              <a:tabLst/>
              <a:defRPr/>
            </a:pPr>
            <a:r>
              <a:rPr kumimoji="0" lang="en-US" sz="1600" b="0" i="0" u="sng" strike="noStrike" kern="1200" cap="none" spc="0" normalizeH="0" baseline="0" noProof="0" dirty="0">
                <a:ln>
                  <a:noFill/>
                </a:ln>
                <a:solidFill>
                  <a:schemeClr val="tx1"/>
                </a:solidFill>
                <a:effectLst/>
                <a:uLnTx/>
                <a:uFillTx/>
                <a:latin typeface="Calibri"/>
                <a:ea typeface="ＭＳ Ｐゴシック" pitchFamily="-110" charset="-128"/>
              </a:rPr>
              <a:t>Type of course              Credits</a:t>
            </a:r>
          </a:p>
          <a:p>
            <a:pPr marL="0" marR="0" lvl="0" indent="0" algn="l" defTabSz="457200" rtl="0" eaLnBrk="1" fontAlgn="base" latinLnBrk="0" hangingPunct="1">
              <a:lnSpc>
                <a:spcPct val="100000"/>
              </a:lnSpc>
              <a:spcBef>
                <a:spcPct val="20000"/>
              </a:spcBef>
              <a:spcAft>
                <a:spcPct val="0"/>
              </a:spcAft>
              <a:buClrTx/>
              <a:buSzTx/>
              <a:buFont typeface="Arial" pitchFamily="-110" charset="0"/>
              <a:buNone/>
              <a:tabLst/>
              <a:defRPr/>
            </a:pPr>
            <a:r>
              <a:rPr kumimoji="0" lang="en-US" sz="1600" b="0" i="0" u="none" strike="noStrike" kern="1200" cap="none" spc="0" normalizeH="0" baseline="0" noProof="0" dirty="0">
                <a:ln>
                  <a:noFill/>
                </a:ln>
                <a:solidFill>
                  <a:schemeClr val="tx1"/>
                </a:solidFill>
                <a:effectLst/>
                <a:uLnTx/>
                <a:uFillTx/>
                <a:latin typeface="Calibri"/>
                <a:ea typeface="ＭＳ Ｐゴシック" pitchFamily="-110" charset="-128"/>
              </a:rPr>
              <a:t>Major               		55</a:t>
            </a:r>
          </a:p>
          <a:p>
            <a:pPr marL="0" marR="0" lvl="0" indent="0" algn="l" defTabSz="457200" rtl="0" eaLnBrk="1" fontAlgn="base" latinLnBrk="0" hangingPunct="1">
              <a:lnSpc>
                <a:spcPct val="100000"/>
              </a:lnSpc>
              <a:spcBef>
                <a:spcPct val="20000"/>
              </a:spcBef>
              <a:spcAft>
                <a:spcPct val="0"/>
              </a:spcAft>
              <a:buClrTx/>
              <a:buSzTx/>
              <a:buFont typeface="Arial" pitchFamily="-110" charset="0"/>
              <a:buNone/>
              <a:tabLst/>
              <a:defRPr/>
            </a:pPr>
            <a:r>
              <a:rPr kumimoji="0" lang="en-US" sz="1600" b="0" i="0" u="none" strike="noStrike" kern="1200" cap="none" spc="0" normalizeH="0" baseline="0" noProof="0" dirty="0">
                <a:ln>
                  <a:noFill/>
                </a:ln>
                <a:solidFill>
                  <a:schemeClr val="tx1"/>
                </a:solidFill>
                <a:effectLst/>
                <a:uLnTx/>
                <a:uFillTx/>
                <a:latin typeface="Calibri"/>
                <a:ea typeface="ＭＳ Ｐゴシック" pitchFamily="-110" charset="-128"/>
              </a:rPr>
              <a:t>General Education    	40</a:t>
            </a:r>
          </a:p>
          <a:p>
            <a:pPr marL="0" marR="0" lvl="0" indent="0" algn="l" defTabSz="457200" rtl="0" eaLnBrk="1" fontAlgn="base" latinLnBrk="0" hangingPunct="1">
              <a:lnSpc>
                <a:spcPct val="100000"/>
              </a:lnSpc>
              <a:spcBef>
                <a:spcPct val="20000"/>
              </a:spcBef>
              <a:spcAft>
                <a:spcPct val="0"/>
              </a:spcAft>
              <a:buClrTx/>
              <a:buSzTx/>
              <a:buFont typeface="Arial" pitchFamily="-110" charset="0"/>
              <a:buNone/>
              <a:tabLst/>
              <a:defRPr/>
            </a:pPr>
            <a:r>
              <a:rPr kumimoji="0" lang="en-US" sz="1600" b="0" i="0" u="none" strike="noStrike" kern="1200" cap="none" spc="0" normalizeH="0" baseline="0" noProof="0" dirty="0">
                <a:ln>
                  <a:noFill/>
                </a:ln>
                <a:solidFill>
                  <a:schemeClr val="tx1"/>
                </a:solidFill>
                <a:effectLst/>
                <a:uLnTx/>
                <a:uFillTx/>
                <a:latin typeface="Calibri"/>
                <a:ea typeface="ＭＳ Ｐゴシック" pitchFamily="-110" charset="-128"/>
              </a:rPr>
              <a:t>Free Electives              </a:t>
            </a:r>
            <a:r>
              <a:rPr kumimoji="0" lang="en-US" sz="1600" b="0" i="0" u="sng" strike="noStrike" kern="1200" cap="none" spc="0" normalizeH="0" baseline="0" noProof="0" dirty="0">
                <a:ln>
                  <a:noFill/>
                </a:ln>
                <a:solidFill>
                  <a:schemeClr val="tx1"/>
                </a:solidFill>
                <a:effectLst/>
                <a:uLnTx/>
                <a:uFillTx/>
                <a:latin typeface="Calibri"/>
                <a:ea typeface="ＭＳ Ｐゴシック" pitchFamily="-110" charset="-128"/>
              </a:rPr>
              <a:t> 15</a:t>
            </a:r>
          </a:p>
          <a:p>
            <a:pPr marL="0" marR="0" lvl="0" indent="0" algn="l" defTabSz="457200" rtl="0" eaLnBrk="1" fontAlgn="base" latinLnBrk="0" hangingPunct="1">
              <a:lnSpc>
                <a:spcPct val="100000"/>
              </a:lnSpc>
              <a:spcBef>
                <a:spcPct val="20000"/>
              </a:spcBef>
              <a:spcAft>
                <a:spcPct val="0"/>
              </a:spcAft>
              <a:buClrTx/>
              <a:buSzTx/>
              <a:buFont typeface="Arial" pitchFamily="-110" charset="0"/>
              <a:buNone/>
              <a:tabLst/>
              <a:defRPr/>
            </a:pPr>
            <a:r>
              <a:rPr kumimoji="0" lang="en-US" sz="1600" b="0" i="0" u="none" strike="noStrike" kern="1200" cap="none" spc="0" normalizeH="0" baseline="0" noProof="0" dirty="0">
                <a:ln>
                  <a:noFill/>
                </a:ln>
                <a:solidFill>
                  <a:schemeClr val="tx1"/>
                </a:solidFill>
                <a:effectLst/>
                <a:uLnTx/>
                <a:uFillTx/>
                <a:latin typeface="Calibri"/>
                <a:ea typeface="ＭＳ Ｐゴシック" pitchFamily="-110" charset="-128"/>
              </a:rPr>
              <a:t>                                      120</a:t>
            </a:r>
          </a:p>
          <a:p>
            <a:pPr marL="0" marR="0" lvl="0" indent="0" algn="l" defTabSz="457200" rtl="0" eaLnBrk="1" fontAlgn="base" latinLnBrk="0" hangingPunct="1">
              <a:lnSpc>
                <a:spcPct val="100000"/>
              </a:lnSpc>
              <a:spcBef>
                <a:spcPct val="20000"/>
              </a:spcBef>
              <a:spcAft>
                <a:spcPct val="0"/>
              </a:spcAft>
              <a:buClrTx/>
              <a:buSzTx/>
              <a:buFont typeface="Arial" pitchFamily="-110" charset="0"/>
              <a:buNone/>
              <a:tabLst/>
              <a:defRPr/>
            </a:pPr>
            <a:endParaRPr kumimoji="0" lang="en-US" sz="1600" b="0" i="0" u="none" strike="noStrike" kern="1200" cap="none" spc="0" normalizeH="0" baseline="0" noProof="0" dirty="0">
              <a:ln>
                <a:noFill/>
              </a:ln>
              <a:solidFill>
                <a:schemeClr val="tx1"/>
              </a:solidFill>
              <a:effectLst/>
              <a:uLnTx/>
              <a:uFillTx/>
              <a:latin typeface="Calibri"/>
              <a:ea typeface="ＭＳ Ｐゴシック" pitchFamily="-110" charset="-128"/>
            </a:endParaRPr>
          </a:p>
          <a:p>
            <a:pPr marL="0" marR="0" lvl="0" indent="0" algn="l" defTabSz="457200" rtl="0" eaLnBrk="1" fontAlgn="base" latinLnBrk="0" hangingPunct="1">
              <a:lnSpc>
                <a:spcPct val="100000"/>
              </a:lnSpc>
              <a:spcBef>
                <a:spcPct val="20000"/>
              </a:spcBef>
              <a:spcAft>
                <a:spcPct val="0"/>
              </a:spcAft>
              <a:buClrTx/>
              <a:buSzTx/>
              <a:buFont typeface="Arial" pitchFamily="-110" charset="0"/>
              <a:buNone/>
              <a:tabLst/>
              <a:defRPr/>
            </a:pPr>
            <a:r>
              <a:rPr kumimoji="0" lang="en-US" sz="1800" b="1" i="0" u="none" strike="noStrike" kern="1200" cap="none" spc="0" normalizeH="0" baseline="0" noProof="0" dirty="0">
                <a:ln>
                  <a:noFill/>
                </a:ln>
                <a:solidFill>
                  <a:schemeClr val="tx1"/>
                </a:solidFill>
                <a:effectLst/>
                <a:uLnTx/>
                <a:uFillTx/>
                <a:latin typeface="Calibri"/>
                <a:ea typeface="ＭＳ Ｐゴシック" pitchFamily="-110" charset="-128"/>
              </a:rPr>
              <a:t>BS Nuclear Engineering</a:t>
            </a:r>
            <a:endParaRPr kumimoji="0" lang="en-US" sz="1600" b="1" i="0" u="none" strike="noStrike" kern="1200" cap="none" spc="0" normalizeH="0" baseline="0" noProof="0" dirty="0">
              <a:ln>
                <a:noFill/>
              </a:ln>
              <a:solidFill>
                <a:schemeClr val="tx1"/>
              </a:solidFill>
              <a:effectLst/>
              <a:uLnTx/>
              <a:uFillTx/>
              <a:latin typeface="Calibri"/>
              <a:ea typeface="ＭＳ Ｐゴシック" pitchFamily="-110" charset="-128"/>
            </a:endParaRPr>
          </a:p>
          <a:p>
            <a:pPr marL="0" marR="0" lvl="0" indent="0" algn="l" defTabSz="457200" rtl="0" eaLnBrk="1" fontAlgn="base" latinLnBrk="0" hangingPunct="1">
              <a:lnSpc>
                <a:spcPct val="100000"/>
              </a:lnSpc>
              <a:spcBef>
                <a:spcPct val="20000"/>
              </a:spcBef>
              <a:spcAft>
                <a:spcPct val="0"/>
              </a:spcAft>
              <a:buClrTx/>
              <a:buSzTx/>
              <a:buFont typeface="Arial" pitchFamily="-110" charset="0"/>
              <a:buNone/>
              <a:tabLst/>
              <a:defRPr/>
            </a:pPr>
            <a:r>
              <a:rPr kumimoji="0" lang="en-US" sz="1600" b="0" i="0" u="sng" strike="noStrike" kern="1200" cap="none" spc="0" normalizeH="0" baseline="0" noProof="0" dirty="0">
                <a:ln>
                  <a:noFill/>
                </a:ln>
                <a:solidFill>
                  <a:schemeClr val="tx1"/>
                </a:solidFill>
                <a:effectLst/>
                <a:uLnTx/>
                <a:uFillTx/>
                <a:latin typeface="Calibri"/>
                <a:ea typeface="ＭＳ Ｐゴシック" pitchFamily="-110" charset="-128"/>
              </a:rPr>
              <a:t>Type of course              Credits</a:t>
            </a:r>
          </a:p>
          <a:p>
            <a:pPr marL="0" marR="0" lvl="0" indent="0" algn="l" defTabSz="457200" rtl="0" eaLnBrk="1" fontAlgn="base" latinLnBrk="0" hangingPunct="1">
              <a:lnSpc>
                <a:spcPct val="100000"/>
              </a:lnSpc>
              <a:spcBef>
                <a:spcPct val="20000"/>
              </a:spcBef>
              <a:spcAft>
                <a:spcPct val="0"/>
              </a:spcAft>
              <a:buClrTx/>
              <a:buSzTx/>
              <a:buFont typeface="Arial" pitchFamily="-110" charset="0"/>
              <a:buNone/>
              <a:tabLst/>
              <a:defRPr/>
            </a:pPr>
            <a:r>
              <a:rPr kumimoji="0" lang="en-US" sz="1600" b="0" i="0" u="none" strike="noStrike" kern="1200" cap="none" spc="0" normalizeH="0" baseline="0" noProof="0" dirty="0">
                <a:ln>
                  <a:noFill/>
                </a:ln>
                <a:solidFill>
                  <a:schemeClr val="tx1"/>
                </a:solidFill>
                <a:effectLst/>
                <a:uLnTx/>
                <a:uFillTx/>
                <a:latin typeface="Calibri"/>
                <a:ea typeface="ＭＳ Ｐゴシック" pitchFamily="-110" charset="-128"/>
              </a:rPr>
              <a:t>Major               		  90</a:t>
            </a:r>
          </a:p>
          <a:p>
            <a:pPr marL="0" marR="0" lvl="0" indent="0" algn="l" defTabSz="457200" rtl="0" eaLnBrk="1" fontAlgn="base" latinLnBrk="0" hangingPunct="1">
              <a:lnSpc>
                <a:spcPct val="100000"/>
              </a:lnSpc>
              <a:spcBef>
                <a:spcPct val="20000"/>
              </a:spcBef>
              <a:spcAft>
                <a:spcPct val="0"/>
              </a:spcAft>
              <a:buClrTx/>
              <a:buSzTx/>
              <a:buFont typeface="Arial" pitchFamily="-110" charset="0"/>
              <a:buNone/>
              <a:tabLst/>
              <a:defRPr/>
            </a:pPr>
            <a:r>
              <a:rPr kumimoji="0" lang="en-US" sz="1600" b="0" i="0" u="none" strike="noStrike" kern="1200" cap="none" spc="0" normalizeH="0" baseline="0" noProof="0" dirty="0">
                <a:ln>
                  <a:noFill/>
                </a:ln>
                <a:solidFill>
                  <a:schemeClr val="tx1"/>
                </a:solidFill>
                <a:effectLst/>
                <a:uLnTx/>
                <a:uFillTx/>
                <a:latin typeface="Calibri"/>
                <a:ea typeface="ＭＳ Ｐゴシック" pitchFamily="-110" charset="-128"/>
              </a:rPr>
              <a:t>General Education    	  37</a:t>
            </a:r>
          </a:p>
          <a:p>
            <a:pPr marL="0" marR="0" lvl="0" indent="0" algn="l" defTabSz="457200" rtl="0" eaLnBrk="1" fontAlgn="base" latinLnBrk="0" hangingPunct="1">
              <a:lnSpc>
                <a:spcPct val="100000"/>
              </a:lnSpc>
              <a:spcBef>
                <a:spcPct val="20000"/>
              </a:spcBef>
              <a:spcAft>
                <a:spcPct val="0"/>
              </a:spcAft>
              <a:buClrTx/>
              <a:buSzTx/>
              <a:buFont typeface="Arial" pitchFamily="-110" charset="0"/>
              <a:buNone/>
              <a:tabLst/>
              <a:defRPr/>
            </a:pPr>
            <a:r>
              <a:rPr kumimoji="0" lang="en-US" sz="1600" b="0" i="0" u="none" strike="noStrike" kern="1200" cap="none" spc="0" normalizeH="0" baseline="0" noProof="0" dirty="0">
                <a:ln>
                  <a:noFill/>
                </a:ln>
                <a:solidFill>
                  <a:schemeClr val="tx1"/>
                </a:solidFill>
                <a:effectLst/>
                <a:uLnTx/>
                <a:uFillTx/>
                <a:latin typeface="Calibri"/>
                <a:ea typeface="ＭＳ Ｐゴシック" pitchFamily="-110" charset="-128"/>
              </a:rPr>
              <a:t>Free Electives                </a:t>
            </a:r>
            <a:r>
              <a:rPr kumimoji="0" lang="en-US" sz="1600" b="0" i="0" u="sng" strike="noStrike" kern="1200" cap="none" spc="0" normalizeH="0" baseline="0" noProof="0" dirty="0">
                <a:ln>
                  <a:noFill/>
                </a:ln>
                <a:solidFill>
                  <a:schemeClr val="tx1"/>
                </a:solidFill>
                <a:effectLst/>
                <a:uLnTx/>
                <a:uFillTx/>
                <a:latin typeface="Calibri"/>
                <a:ea typeface="ＭＳ Ｐゴシック" pitchFamily="-110" charset="-128"/>
              </a:rPr>
              <a:t>  0</a:t>
            </a:r>
          </a:p>
          <a:p>
            <a:pPr marL="0" marR="0" lvl="0" indent="0" algn="l" defTabSz="457200" rtl="0" eaLnBrk="1" fontAlgn="base" latinLnBrk="0" hangingPunct="1">
              <a:lnSpc>
                <a:spcPct val="100000"/>
              </a:lnSpc>
              <a:spcBef>
                <a:spcPct val="20000"/>
              </a:spcBef>
              <a:spcAft>
                <a:spcPct val="0"/>
              </a:spcAft>
              <a:buClrTx/>
              <a:buSzTx/>
              <a:buFont typeface="Arial" pitchFamily="-110" charset="0"/>
              <a:buNone/>
              <a:tabLst/>
              <a:defRPr/>
            </a:pPr>
            <a:r>
              <a:rPr kumimoji="0" lang="en-US" sz="1600" b="0" i="0" u="none" strike="noStrike" kern="1200" cap="none" spc="0" normalizeH="0" baseline="0" noProof="0" dirty="0">
                <a:ln>
                  <a:noFill/>
                </a:ln>
                <a:solidFill>
                  <a:schemeClr val="tx1"/>
                </a:solidFill>
                <a:effectLst/>
                <a:uLnTx/>
                <a:uFillTx/>
                <a:latin typeface="Calibri"/>
                <a:ea typeface="ＭＳ Ｐゴシック" pitchFamily="-110" charset="-128"/>
              </a:rPr>
              <a:t>                                   	127</a:t>
            </a:r>
          </a:p>
          <a:p>
            <a:pPr marL="0" marR="0" lvl="0" indent="0" algn="l" defTabSz="457200" rtl="0" eaLnBrk="1" fontAlgn="base" latinLnBrk="0" hangingPunct="1">
              <a:lnSpc>
                <a:spcPct val="100000"/>
              </a:lnSpc>
              <a:spcBef>
                <a:spcPct val="20000"/>
              </a:spcBef>
              <a:spcAft>
                <a:spcPct val="0"/>
              </a:spcAft>
              <a:buClrTx/>
              <a:buSzTx/>
              <a:buFont typeface="Arial" pitchFamily="-110" charset="0"/>
              <a:buNone/>
              <a:tabLst/>
              <a:defRPr/>
            </a:pPr>
            <a:r>
              <a:rPr kumimoji="0" lang="en-US" sz="1600" b="0" i="0" u="none" strike="noStrike" kern="1200" cap="none" spc="0" normalizeH="0" baseline="0" noProof="0" dirty="0">
                <a:ln>
                  <a:noFill/>
                </a:ln>
                <a:solidFill>
                  <a:sysClr val="window" lastClr="FFFFFF">
                    <a:lumMod val="50000"/>
                  </a:sysClr>
                </a:solidFill>
                <a:effectLst/>
                <a:uLnTx/>
                <a:uFillTx/>
                <a:latin typeface="Calibri"/>
                <a:ea typeface="ＭＳ Ｐゴシック" pitchFamily="-110" charset="-128"/>
              </a:rPr>
              <a:t>                           </a:t>
            </a:r>
          </a:p>
        </p:txBody>
      </p:sp>
    </p:spTree>
    <p:extLst>
      <p:ext uri="{BB962C8B-B14F-4D97-AF65-F5344CB8AC3E}">
        <p14:creationId xmlns:p14="http://schemas.microsoft.com/office/powerpoint/2010/main" val="3146843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2" name="TextBox 1"/>
          <p:cNvSpPr txBox="1"/>
          <p:nvPr/>
        </p:nvSpPr>
        <p:spPr>
          <a:xfrm>
            <a:off x="653611" y="1479627"/>
            <a:ext cx="7161651" cy="815608"/>
          </a:xfrm>
          <a:prstGeom prst="rect">
            <a:avLst/>
          </a:prstGeom>
          <a:noFill/>
        </p:spPr>
        <p:txBody>
          <a:bodyPr wrap="square" rtlCol="0">
            <a:spAutoFit/>
          </a:bodyPr>
          <a:lstStyle/>
          <a:p>
            <a:r>
              <a:rPr lang="en-US" sz="2800" b="1" dirty="0">
                <a:solidFill>
                  <a:schemeClr val="accent6"/>
                </a:solidFill>
                <a:latin typeface="Roboto Slab"/>
                <a:ea typeface="Roboto Slab"/>
                <a:cs typeface="Roboto Slab"/>
                <a:sym typeface="Roboto Slab"/>
              </a:rPr>
              <a:t>Which classes do I take for my major?</a:t>
            </a:r>
            <a:br>
              <a:rPr lang="en-US" sz="2000" dirty="0"/>
            </a:br>
            <a:r>
              <a:rPr lang="en-US" sz="1900" b="1" dirty="0">
                <a:solidFill>
                  <a:schemeClr val="dk1"/>
                </a:solidFill>
                <a:latin typeface="Roboto Slab"/>
                <a:ea typeface="Roboto Slab"/>
                <a:cs typeface="Roboto Slab"/>
                <a:sym typeface="Roboto Slab"/>
              </a:rPr>
              <a:t>You can find your major requirements online:</a:t>
            </a:r>
          </a:p>
        </p:txBody>
      </p:sp>
      <p:sp>
        <p:nvSpPr>
          <p:cNvPr id="3" name="TextBox 2"/>
          <p:cNvSpPr txBox="1"/>
          <p:nvPr/>
        </p:nvSpPr>
        <p:spPr>
          <a:xfrm>
            <a:off x="653611" y="2732281"/>
            <a:ext cx="7504386" cy="2000548"/>
          </a:xfrm>
          <a:prstGeom prst="rect">
            <a:avLst/>
          </a:prstGeom>
          <a:noFill/>
        </p:spPr>
        <p:txBody>
          <a:bodyPr wrap="square" rtlCol="0">
            <a:spAutoFit/>
          </a:bodyPr>
          <a:lstStyle/>
          <a:p>
            <a:pPr>
              <a:spcBef>
                <a:spcPts val="1200"/>
              </a:spcBef>
              <a:spcAft>
                <a:spcPts val="1200"/>
              </a:spcAft>
              <a:buFontTx/>
              <a:buChar char="-"/>
            </a:pPr>
            <a:r>
              <a:rPr lang="en-US" sz="2800" kern="1200" dirty="0">
                <a:solidFill>
                  <a:schemeClr val="tx1"/>
                </a:solidFill>
                <a:latin typeface="Calibri"/>
                <a:ea typeface="ＭＳ Ｐゴシック" pitchFamily="-110" charset="-128"/>
                <a:cs typeface="+mn-cs"/>
              </a:rPr>
              <a:t> ISU Undergraduate Catalog </a:t>
            </a:r>
            <a:r>
              <a:rPr lang="en-US" dirty="0">
                <a:hlinkClick r:id="rId3"/>
              </a:rPr>
              <a:t>http://coursecat.isu.edu/</a:t>
            </a:r>
            <a:endParaRPr lang="en-US" dirty="0"/>
          </a:p>
          <a:p>
            <a:pPr>
              <a:spcBef>
                <a:spcPts val="1200"/>
              </a:spcBef>
              <a:spcAft>
                <a:spcPts val="1200"/>
              </a:spcAft>
              <a:buFontTx/>
              <a:buChar char="-"/>
            </a:pPr>
            <a:r>
              <a:rPr lang="en-US" sz="2800" kern="1200" dirty="0">
                <a:solidFill>
                  <a:schemeClr val="tx1"/>
                </a:solidFill>
                <a:latin typeface="Calibri"/>
                <a:ea typeface="ＭＳ Ｐゴシック" pitchFamily="-110" charset="-128"/>
                <a:cs typeface="+mn-cs"/>
              </a:rPr>
              <a:t> Major Academic Plan </a:t>
            </a:r>
            <a:r>
              <a:rPr lang="en-US" sz="2400" dirty="0"/>
              <a:t>(</a:t>
            </a:r>
            <a:r>
              <a:rPr lang="en-US" sz="2800" kern="1200" dirty="0">
                <a:solidFill>
                  <a:schemeClr val="tx1"/>
                </a:solidFill>
                <a:latin typeface="Calibri"/>
                <a:ea typeface="ＭＳ Ｐゴシック" pitchFamily="-110" charset="-128"/>
                <a:cs typeface="+mn-cs"/>
              </a:rPr>
              <a:t>MAP</a:t>
            </a:r>
            <a:r>
              <a:rPr lang="en-US" sz="2400" dirty="0"/>
              <a:t>) </a:t>
            </a:r>
            <a:r>
              <a:rPr lang="en-US" dirty="0">
                <a:hlinkClick r:id="rId4"/>
              </a:rPr>
              <a:t>https://www.isu.edu/advising/maps/</a:t>
            </a:r>
            <a:endParaRPr lang="en-US" dirty="0"/>
          </a:p>
          <a:p>
            <a:pPr>
              <a:spcBef>
                <a:spcPts val="1200"/>
              </a:spcBef>
              <a:spcAft>
                <a:spcPts val="1200"/>
              </a:spcAft>
              <a:buFontTx/>
              <a:buChar char="-"/>
            </a:pPr>
            <a:r>
              <a:rPr lang="en-US" sz="2800" kern="1200" dirty="0">
                <a:solidFill>
                  <a:schemeClr val="tx1"/>
                </a:solidFill>
                <a:latin typeface="Calibri"/>
                <a:ea typeface="ＭＳ Ｐゴシック" pitchFamily="-110" charset="-128"/>
                <a:cs typeface="+mn-cs"/>
              </a:rPr>
              <a:t> Degree Works in </a:t>
            </a:r>
            <a:r>
              <a:rPr lang="en-US" sz="2800" kern="1200" dirty="0" err="1">
                <a:solidFill>
                  <a:schemeClr val="tx1"/>
                </a:solidFill>
                <a:latin typeface="Calibri"/>
                <a:ea typeface="ＭＳ Ｐゴシック" pitchFamily="-110" charset="-128"/>
                <a:cs typeface="+mn-cs"/>
              </a:rPr>
              <a:t>BengalWeb</a:t>
            </a:r>
            <a:r>
              <a:rPr lang="en-US" sz="2800" kern="1200" dirty="0">
                <a:solidFill>
                  <a:schemeClr val="tx1"/>
                </a:solidFill>
                <a:latin typeface="Calibri"/>
                <a:ea typeface="ＭＳ Ｐゴシック" pitchFamily="-110" charset="-128"/>
                <a:cs typeface="+mn-cs"/>
              </a:rPr>
              <a:t> </a:t>
            </a:r>
            <a:r>
              <a:rPr lang="en-US" dirty="0">
                <a:hlinkClick r:id="rId5"/>
              </a:rPr>
              <a:t>https://bengalweb.isu.edu/</a:t>
            </a:r>
            <a:endParaRPr lang="en-US" dirty="0"/>
          </a:p>
        </p:txBody>
      </p:sp>
    </p:spTree>
    <p:extLst>
      <p:ext uri="{BB962C8B-B14F-4D97-AF65-F5344CB8AC3E}">
        <p14:creationId xmlns:p14="http://schemas.microsoft.com/office/powerpoint/2010/main" val="574400845"/>
      </p:ext>
    </p:extLst>
  </p:cSld>
  <p:clrMapOvr>
    <a:masterClrMapping/>
  </p:clrMapOvr>
</p:sld>
</file>

<file path=ppt/theme/theme1.xml><?xml version="1.0" encoding="utf-8"?>
<a:theme xmlns:a="http://schemas.openxmlformats.org/drawingml/2006/main" name="Office Theme">
  <a:themeElements>
    <a:clrScheme name="Idaho State">
      <a:dk1>
        <a:srgbClr val="000000"/>
      </a:dk1>
      <a:lt1>
        <a:srgbClr val="FFFFFF"/>
      </a:lt1>
      <a:dk2>
        <a:srgbClr val="828282"/>
      </a:dk2>
      <a:lt2>
        <a:srgbClr val="E6E7E8"/>
      </a:lt2>
      <a:accent1>
        <a:srgbClr val="F37920"/>
      </a:accent1>
      <a:accent2>
        <a:srgbClr val="A7A7A7"/>
      </a:accent2>
      <a:accent3>
        <a:srgbClr val="A7A7A7"/>
      </a:accent3>
      <a:accent4>
        <a:srgbClr val="FFFFFF"/>
      </a:accent4>
      <a:accent5>
        <a:srgbClr val="F69240"/>
      </a:accent5>
      <a:accent6>
        <a:srgbClr val="F37920"/>
      </a:accent6>
      <a:hlink>
        <a:srgbClr val="F37920"/>
      </a:hlink>
      <a:folHlink>
        <a:srgbClr val="8282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2515</TotalTime>
  <Words>1617</Words>
  <Application>Microsoft Office PowerPoint</Application>
  <PresentationFormat>On-screen Show (4:3)</PresentationFormat>
  <Paragraphs>202</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Roboto</vt:lpstr>
      <vt:lpstr>Roboto Slab</vt:lpstr>
      <vt:lpstr>Wingdings</vt:lpstr>
      <vt:lpstr>Office Theme</vt:lpstr>
      <vt:lpstr>Fundamentals of Advising &amp; Registration </vt:lpstr>
      <vt:lpstr>Welcome to the Fundamentals of Advising and Registration (FAR) online session!  </vt:lpstr>
      <vt:lpstr>The FAR is divided into five sections: </vt:lpstr>
      <vt:lpstr>Section 1: University  Structure</vt:lpstr>
      <vt:lpstr>PowerPoint Presentation</vt:lpstr>
      <vt:lpstr>Investigating Your Major</vt:lpstr>
      <vt:lpstr>PowerPoint Presentation</vt:lpstr>
      <vt:lpstr>What makes up a degree? </vt:lpstr>
      <vt:lpstr>PowerPoint Presentation</vt:lpstr>
      <vt:lpstr>Degree Works </vt:lpstr>
      <vt:lpstr>PowerPoint Presentation</vt:lpstr>
      <vt:lpstr>Section 3: First Semester Schedule</vt:lpstr>
      <vt:lpstr>PowerPoint Presentation</vt:lpstr>
      <vt:lpstr>PowerPoint Presentation</vt:lpstr>
      <vt:lpstr>PowerPoint Presentation</vt:lpstr>
      <vt:lpstr>Section 4: Student Success Resources</vt:lpstr>
      <vt:lpstr>PowerPoint Presentation</vt:lpstr>
      <vt:lpstr>PowerPoint Presentation</vt:lpstr>
      <vt:lpstr>Section 5: BengalWeb Resources</vt:lpstr>
      <vt:lpstr>Important Fee Information</vt:lpstr>
      <vt:lpstr>Next Advising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Leaver Survey</dc:title>
  <dc:creator>Microsoft Office User</dc:creator>
  <cp:lastModifiedBy>siramok</cp:lastModifiedBy>
  <cp:revision>79</cp:revision>
  <dcterms:created xsi:type="dcterms:W3CDTF">2019-07-31T20:40:14Z</dcterms:created>
  <dcterms:modified xsi:type="dcterms:W3CDTF">2020-04-15T17:34:05Z</dcterms:modified>
</cp:coreProperties>
</file>